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81" r:id="rId3"/>
    <p:sldId id="266" r:id="rId4"/>
    <p:sldId id="267" r:id="rId5"/>
    <p:sldId id="268" r:id="rId6"/>
    <p:sldId id="273" r:id="rId7"/>
    <p:sldId id="280" r:id="rId8"/>
    <p:sldId id="287" r:id="rId9"/>
    <p:sldId id="288" r:id="rId10"/>
    <p:sldId id="261" r:id="rId11"/>
    <p:sldId id="274" r:id="rId12"/>
    <p:sldId id="276" r:id="rId13"/>
    <p:sldId id="278" r:id="rId14"/>
    <p:sldId id="282" r:id="rId15"/>
    <p:sldId id="285" r:id="rId16"/>
    <p:sldId id="286" r:id="rId17"/>
    <p:sldId id="284"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42" autoAdjust="0"/>
  </p:normalViewPr>
  <p:slideViewPr>
    <p:cSldViewPr snapToGrid="0">
      <p:cViewPr varScale="1">
        <p:scale>
          <a:sx n="66" d="100"/>
          <a:sy n="66" d="100"/>
        </p:scale>
        <p:origin x="644"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888B9B-0960-4B6A-887B-89F2418453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796FEBC6-F0EA-4D84-9A8C-F5F353B29F7E}">
      <dgm:prSet/>
      <dgm:spPr/>
      <dgm:t>
        <a:bodyPr/>
        <a:lstStyle/>
        <a:p>
          <a:pPr rtl="0"/>
          <a:r>
            <a:rPr lang="ru-RU" dirty="0" smtClean="0"/>
            <a:t>В 2025-2026 учебном году планируется открыть </a:t>
          </a:r>
        </a:p>
        <a:p>
          <a:pPr rtl="0"/>
          <a:r>
            <a:rPr lang="ru-RU" dirty="0" smtClean="0"/>
            <a:t>4 первых класса</a:t>
          </a:r>
          <a:endParaRPr lang="ru-RU" dirty="0"/>
        </a:p>
      </dgm:t>
    </dgm:pt>
    <dgm:pt modelId="{3A00984E-48D3-4165-8735-501035D32DA9}" type="parTrans" cxnId="{89657FEC-3513-4E12-9775-88E43CA7DA9A}">
      <dgm:prSet/>
      <dgm:spPr/>
      <dgm:t>
        <a:bodyPr/>
        <a:lstStyle/>
        <a:p>
          <a:endParaRPr lang="ru-RU"/>
        </a:p>
      </dgm:t>
    </dgm:pt>
    <dgm:pt modelId="{4835793D-C127-446B-AAB1-1B3F50EDF952}" type="sibTrans" cxnId="{89657FEC-3513-4E12-9775-88E43CA7DA9A}">
      <dgm:prSet/>
      <dgm:spPr/>
      <dgm:t>
        <a:bodyPr/>
        <a:lstStyle/>
        <a:p>
          <a:endParaRPr lang="ru-RU"/>
        </a:p>
      </dgm:t>
    </dgm:pt>
    <dgm:pt modelId="{AD39214A-C018-4CE7-A9BD-DC9D458851B3}" type="pres">
      <dgm:prSet presAssocID="{EC888B9B-0960-4B6A-887B-89F241845340}" presName="linear" presStyleCnt="0">
        <dgm:presLayoutVars>
          <dgm:animLvl val="lvl"/>
          <dgm:resizeHandles val="exact"/>
        </dgm:presLayoutVars>
      </dgm:prSet>
      <dgm:spPr/>
      <dgm:t>
        <a:bodyPr/>
        <a:lstStyle/>
        <a:p>
          <a:endParaRPr lang="ru-RU"/>
        </a:p>
      </dgm:t>
    </dgm:pt>
    <dgm:pt modelId="{583AAFE6-9774-4C1B-8AB3-006ABE7E2CB6}" type="pres">
      <dgm:prSet presAssocID="{796FEBC6-F0EA-4D84-9A8C-F5F353B29F7E}" presName="parentText" presStyleLbl="node1" presStyleIdx="0" presStyleCnt="1">
        <dgm:presLayoutVars>
          <dgm:chMax val="0"/>
          <dgm:bulletEnabled val="1"/>
        </dgm:presLayoutVars>
      </dgm:prSet>
      <dgm:spPr/>
      <dgm:t>
        <a:bodyPr/>
        <a:lstStyle/>
        <a:p>
          <a:endParaRPr lang="ru-RU"/>
        </a:p>
      </dgm:t>
    </dgm:pt>
  </dgm:ptLst>
  <dgm:cxnLst>
    <dgm:cxn modelId="{624CC92D-C11E-437E-9677-95F0CAD4B9F2}" type="presOf" srcId="{796FEBC6-F0EA-4D84-9A8C-F5F353B29F7E}" destId="{583AAFE6-9774-4C1B-8AB3-006ABE7E2CB6}" srcOrd="0" destOrd="0" presId="urn:microsoft.com/office/officeart/2005/8/layout/vList2"/>
    <dgm:cxn modelId="{23D97567-CD17-493B-BEFE-9664BE2B5A6E}" type="presOf" srcId="{EC888B9B-0960-4B6A-887B-89F241845340}" destId="{AD39214A-C018-4CE7-A9BD-DC9D458851B3}" srcOrd="0" destOrd="0" presId="urn:microsoft.com/office/officeart/2005/8/layout/vList2"/>
    <dgm:cxn modelId="{89657FEC-3513-4E12-9775-88E43CA7DA9A}" srcId="{EC888B9B-0960-4B6A-887B-89F241845340}" destId="{796FEBC6-F0EA-4D84-9A8C-F5F353B29F7E}" srcOrd="0" destOrd="0" parTransId="{3A00984E-48D3-4165-8735-501035D32DA9}" sibTransId="{4835793D-C127-446B-AAB1-1B3F50EDF952}"/>
    <dgm:cxn modelId="{9F2D512E-D4DA-4DD6-A667-716F9988D830}" type="presParOf" srcId="{AD39214A-C018-4CE7-A9BD-DC9D458851B3}" destId="{583AAFE6-9774-4C1B-8AB3-006ABE7E2CB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AAFE6-9774-4C1B-8AB3-006ABE7E2CB6}">
      <dsp:nvSpPr>
        <dsp:cNvPr id="0" name=""/>
        <dsp:cNvSpPr/>
      </dsp:nvSpPr>
      <dsp:spPr>
        <a:xfrm>
          <a:off x="0" y="3874"/>
          <a:ext cx="7680352" cy="10951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sz="2400" kern="1200" dirty="0" smtClean="0"/>
            <a:t>В 2025-2026 учебном году планируется открыть </a:t>
          </a:r>
        </a:p>
        <a:p>
          <a:pPr lvl="0" algn="l" defTabSz="1066800" rtl="0">
            <a:lnSpc>
              <a:spcPct val="90000"/>
            </a:lnSpc>
            <a:spcBef>
              <a:spcPct val="0"/>
            </a:spcBef>
            <a:spcAft>
              <a:spcPct val="35000"/>
            </a:spcAft>
          </a:pPr>
          <a:r>
            <a:rPr lang="ru-RU" sz="2400" kern="1200" dirty="0" smtClean="0"/>
            <a:t>4 первых класса</a:t>
          </a:r>
          <a:endParaRPr lang="ru-RU" sz="2400" kern="1200" dirty="0"/>
        </a:p>
      </dsp:txBody>
      <dsp:txXfrm>
        <a:off x="53459" y="57333"/>
        <a:ext cx="7573434" cy="98820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D2A7B1-4BF2-4EAC-A11F-2F2FA626F52E}" type="datetimeFigureOut">
              <a:rPr lang="ru-RU" smtClean="0"/>
              <a:t>21.03.2025</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72DB1B-1564-4189-B39A-66EE90A98CB5}" type="slidenum">
              <a:rPr lang="ru-RU" smtClean="0"/>
              <a:t>‹#›</a:t>
            </a:fld>
            <a:endParaRPr lang="ru-RU"/>
          </a:p>
        </p:txBody>
      </p:sp>
    </p:spTree>
    <p:extLst>
      <p:ext uri="{BB962C8B-B14F-4D97-AF65-F5344CB8AC3E}">
        <p14:creationId xmlns:p14="http://schemas.microsoft.com/office/powerpoint/2010/main" val="63138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72DB1B-1564-4189-B39A-66EE90A98CB5}" type="slidenum">
              <a:rPr lang="ru-RU" smtClean="0"/>
              <a:t>6</a:t>
            </a:fld>
            <a:endParaRPr lang="ru-RU"/>
          </a:p>
        </p:txBody>
      </p:sp>
    </p:spTree>
    <p:extLst>
      <p:ext uri="{BB962C8B-B14F-4D97-AF65-F5344CB8AC3E}">
        <p14:creationId xmlns:p14="http://schemas.microsoft.com/office/powerpoint/2010/main" val="1529229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72DB1B-1564-4189-B39A-66EE90A98CB5}" type="slidenum">
              <a:rPr lang="ru-RU" smtClean="0"/>
              <a:t>7</a:t>
            </a:fld>
            <a:endParaRPr lang="ru-RU"/>
          </a:p>
        </p:txBody>
      </p:sp>
    </p:spTree>
    <p:extLst>
      <p:ext uri="{BB962C8B-B14F-4D97-AF65-F5344CB8AC3E}">
        <p14:creationId xmlns:p14="http://schemas.microsoft.com/office/powerpoint/2010/main" val="4228676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72DB1B-1564-4189-B39A-66EE90A98CB5}" type="slidenum">
              <a:rPr lang="ru-RU" smtClean="0"/>
              <a:t>8</a:t>
            </a:fld>
            <a:endParaRPr lang="ru-RU"/>
          </a:p>
        </p:txBody>
      </p:sp>
    </p:spTree>
    <p:extLst>
      <p:ext uri="{BB962C8B-B14F-4D97-AF65-F5344CB8AC3E}">
        <p14:creationId xmlns:p14="http://schemas.microsoft.com/office/powerpoint/2010/main" val="255594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72DB1B-1564-4189-B39A-66EE90A98CB5}" type="slidenum">
              <a:rPr lang="ru-RU" smtClean="0"/>
              <a:t>13</a:t>
            </a:fld>
            <a:endParaRPr lang="ru-RU"/>
          </a:p>
        </p:txBody>
      </p:sp>
    </p:spTree>
    <p:extLst>
      <p:ext uri="{BB962C8B-B14F-4D97-AF65-F5344CB8AC3E}">
        <p14:creationId xmlns:p14="http://schemas.microsoft.com/office/powerpoint/2010/main" val="3900587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72DB1B-1564-4189-B39A-66EE90A98CB5}" type="slidenum">
              <a:rPr lang="ru-RU" smtClean="0"/>
              <a:t>17</a:t>
            </a:fld>
            <a:endParaRPr lang="ru-RU"/>
          </a:p>
        </p:txBody>
      </p:sp>
    </p:spTree>
    <p:extLst>
      <p:ext uri="{BB962C8B-B14F-4D97-AF65-F5344CB8AC3E}">
        <p14:creationId xmlns:p14="http://schemas.microsoft.com/office/powerpoint/2010/main" val="3019841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47689665-C9A3-4442-A845-913DCC6CA91C}" type="datetimeFigureOut">
              <a:rPr lang="ru-RU" smtClean="0"/>
              <a:t>21.03.2025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1656455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7689665-C9A3-4442-A845-913DCC6CA91C}" type="datetimeFigureOut">
              <a:rPr lang="ru-RU" smtClean="0"/>
              <a:t>21.03.2025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913574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47689665-C9A3-4442-A845-913DCC6CA91C}" type="datetimeFigureOut">
              <a:rPr lang="ru-RU" smtClean="0"/>
              <a:t>21.03.2025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2886036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7689665-C9A3-4442-A845-913DCC6CA91C}" type="datetimeFigureOut">
              <a:rPr lang="ru-RU" smtClean="0"/>
              <a:t>21.03.2025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2336944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47689665-C9A3-4442-A845-913DCC6CA91C}" type="datetimeFigureOut">
              <a:rPr lang="ru-RU" smtClean="0"/>
              <a:t>21.03.2025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2394238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47689665-C9A3-4442-A845-913DCC6CA91C}" type="datetimeFigureOut">
              <a:rPr lang="ru-RU" smtClean="0"/>
              <a:t>21.03.2025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663172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7689665-C9A3-4442-A845-913DCC6CA91C}" type="datetimeFigureOut">
              <a:rPr lang="ru-RU" smtClean="0"/>
              <a:t>21.03.2025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785294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47689665-C9A3-4442-A845-913DCC6CA91C}" type="datetimeFigureOut">
              <a:rPr lang="ru-RU" smtClean="0"/>
              <a:t>21.03.2025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1936640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47689665-C9A3-4442-A845-913DCC6CA91C}" type="datetimeFigureOut">
              <a:rPr lang="ru-RU" smtClean="0"/>
              <a:t>21.03.2025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3332173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7689665-C9A3-4442-A845-913DCC6CA91C}" type="datetimeFigureOut">
              <a:rPr lang="ru-RU" smtClean="0"/>
              <a:t>21.03.2025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246043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7689665-C9A3-4442-A845-913DCC6CA91C}" type="datetimeFigureOut">
              <a:rPr lang="ru-RU" smtClean="0"/>
              <a:t>21.03.2025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54BBD7-C8AC-461A-9DEE-421C5B371EC0}" type="slidenum">
              <a:rPr lang="ru-RU" smtClean="0"/>
              <a:t>‹#›</a:t>
            </a:fld>
            <a:endParaRPr lang="ru-RU"/>
          </a:p>
        </p:txBody>
      </p:sp>
    </p:spTree>
    <p:extLst>
      <p:ext uri="{BB962C8B-B14F-4D97-AF65-F5344CB8AC3E}">
        <p14:creationId xmlns:p14="http://schemas.microsoft.com/office/powerpoint/2010/main" val="1185430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89665-C9A3-4442-A845-913DCC6CA91C}" type="datetimeFigureOut">
              <a:rPr lang="ru-RU" smtClean="0"/>
              <a:t>21.03.2025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54BBD7-C8AC-461A-9DEE-421C5B371EC0}" type="slidenum">
              <a:rPr lang="ru-RU" smtClean="0"/>
              <a:t>‹#›</a:t>
            </a:fld>
            <a:endParaRPr lang="ru-RU"/>
          </a:p>
        </p:txBody>
      </p:sp>
    </p:spTree>
    <p:extLst>
      <p:ext uri="{BB962C8B-B14F-4D97-AF65-F5344CB8AC3E}">
        <p14:creationId xmlns:p14="http://schemas.microsoft.com/office/powerpoint/2010/main" val="2342728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school51.oshkole.ru/" TargetMode="Externa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diagramLayout" Target="../diagrams/layout1.xml"/><Relationship Id="rId7" Type="http://schemas.openxmlformats.org/officeDocument/2006/relationships/image" Target="../media/image16.jpe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9.jpg"/><Relationship Id="rId4" Type="http://schemas.openxmlformats.org/officeDocument/2006/relationships/diagramQuickStyle" Target="../diagrams/quickStyle1.xml"/><Relationship Id="rId9" Type="http://schemas.openxmlformats.org/officeDocument/2006/relationships/image" Target="../media/image18.jp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17">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Рисунок 3">
            <a:extLst>
              <a:ext uri="{FF2B5EF4-FFF2-40B4-BE49-F238E27FC236}">
                <a16:creationId xmlns="" xmlns:a16="http://schemas.microsoft.com/office/drawing/2014/main" id="{E441532D-69A7-4062-AF66-5497658A76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8230" y="4244953"/>
            <a:ext cx="2497370" cy="2497370"/>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31" name="Arc 19">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a:xfrm>
            <a:off x="154744" y="775848"/>
            <a:ext cx="5605393" cy="4831869"/>
          </a:xfrm>
        </p:spPr>
        <p:txBody>
          <a:bodyPr vert="horz" lIns="91440" tIns="45720" rIns="91440" bIns="45720" rtlCol="0" anchor="b">
            <a:normAutofit/>
          </a:bodyPr>
          <a:lstStyle/>
          <a:p>
            <a:pPr algn="ct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Порядок</a:t>
            </a:r>
            <a:r>
              <a:rPr lang="en-US" sz="6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подачи</a:t>
            </a:r>
            <a:r>
              <a:rPr lang="en-US" sz="6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документов</a:t>
            </a:r>
            <a:r>
              <a:rPr lang="en-US" sz="6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для</a:t>
            </a:r>
            <a:r>
              <a:rPr lang="en-US" sz="6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поступления</a:t>
            </a:r>
            <a:r>
              <a:rPr lang="en-US" sz="6000" kern="1200" dirty="0">
                <a:solidFill>
                  <a:schemeClr val="accent1">
                    <a:lumMod val="50000"/>
                  </a:schemeClr>
                </a:solidFill>
                <a:latin typeface="Times New Roman" panose="02020603050405020304" pitchFamily="18" charset="0"/>
                <a:cs typeface="Times New Roman" panose="02020603050405020304" pitchFamily="18" charset="0"/>
              </a:rPr>
              <a:t> в </a:t>
            </a:r>
            <a:r>
              <a:rPr lang="en-US" sz="6000" kern="1200" dirty="0" err="1">
                <a:solidFill>
                  <a:schemeClr val="accent1">
                    <a:lumMod val="50000"/>
                  </a:schemeClr>
                </a:solidFill>
                <a:latin typeface="Times New Roman" panose="02020603050405020304" pitchFamily="18" charset="0"/>
                <a:cs typeface="Times New Roman" panose="02020603050405020304" pitchFamily="18" charset="0"/>
              </a:rPr>
              <a:t>школу</a:t>
            </a:r>
            <a:r>
              <a:rPr lang="ru-RU" sz="60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6000" kern="1200" dirty="0">
                <a:solidFill>
                  <a:schemeClr val="accent1">
                    <a:lumMod val="50000"/>
                  </a:schemeClr>
                </a:solidFill>
                <a:latin typeface="Times New Roman" panose="02020603050405020304" pitchFamily="18" charset="0"/>
                <a:cs typeface="Times New Roman" panose="02020603050405020304" pitchFamily="18" charset="0"/>
              </a:rPr>
            </a:br>
            <a:endParaRPr lang="en-US" sz="6000"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2" name="Oval 21">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Рисунок 6"/>
          <p:cNvPicPr>
            <a:picLocks noChangeAspect="1"/>
          </p:cNvPicPr>
          <p:nvPr/>
        </p:nvPicPr>
        <p:blipFill>
          <a:blip r:embed="rId3"/>
          <a:stretch>
            <a:fillRect/>
          </a:stretch>
        </p:blipFill>
        <p:spPr>
          <a:xfrm>
            <a:off x="6002580" y="183688"/>
            <a:ext cx="5946976" cy="2874980"/>
          </a:xfrm>
          <a:prstGeom prst="rect">
            <a:avLst/>
          </a:prstGeom>
        </p:spPr>
      </p:pic>
    </p:spTree>
    <p:extLst>
      <p:ext uri="{BB962C8B-B14F-4D97-AF65-F5344CB8AC3E}">
        <p14:creationId xmlns:p14="http://schemas.microsoft.com/office/powerpoint/2010/main" val="2358268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c 29">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p:txBody>
          <a:bodyPr vert="horz" lIns="91440" tIns="45720" rIns="91440" bIns="45720" rtlCol="0" anchor="b">
            <a:noAutofit/>
          </a:bodyPr>
          <a:lstStyle/>
          <a:p>
            <a:r>
              <a:rPr lang="en-US" sz="2400" kern="1200" dirty="0">
                <a:solidFill>
                  <a:schemeClr val="tx1"/>
                </a:solidFill>
                <a:latin typeface="Times New Roman" panose="02020603050405020304" pitchFamily="18" charset="0"/>
                <a:cs typeface="Times New Roman" panose="02020603050405020304" pitchFamily="18" charset="0"/>
              </a:rPr>
              <a:t/>
            </a:r>
            <a:br>
              <a:rPr lang="en-US" sz="2400" kern="1200" dirty="0">
                <a:solidFill>
                  <a:schemeClr val="tx1"/>
                </a:solidFill>
                <a:latin typeface="Times New Roman" panose="02020603050405020304" pitchFamily="18" charset="0"/>
                <a:cs typeface="Times New Roman" panose="02020603050405020304" pitchFamily="18" charset="0"/>
              </a:rPr>
            </a:br>
            <a:endParaRPr lang="en-US" sz="2400" kern="12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623702" y="1257300"/>
            <a:ext cx="6172200" cy="4873625"/>
          </a:xfrm>
        </p:spPr>
        <p:txBody>
          <a:bodyPr/>
          <a:lstStyle/>
          <a:p>
            <a:pPr marL="0" indent="0">
              <a:buNone/>
            </a:pPr>
            <a:r>
              <a:rPr lang="ru-RU" dirty="0" smtClean="0">
                <a:solidFill>
                  <a:srgbClr val="002060"/>
                </a:solidFill>
              </a:rPr>
              <a:t>Директор МОУ СШ № 51</a:t>
            </a:r>
          </a:p>
          <a:p>
            <a:pPr marL="0" indent="0">
              <a:buNone/>
            </a:pPr>
            <a:r>
              <a:rPr lang="ru-RU" sz="3600" b="1" dirty="0" smtClean="0">
                <a:solidFill>
                  <a:srgbClr val="002060"/>
                </a:solidFill>
              </a:rPr>
              <a:t>Глаголева </a:t>
            </a:r>
          </a:p>
          <a:p>
            <a:pPr marL="0" indent="0">
              <a:buNone/>
            </a:pPr>
            <a:r>
              <a:rPr lang="ru-RU" sz="3600" b="1" dirty="0" smtClean="0">
                <a:solidFill>
                  <a:srgbClr val="002060"/>
                </a:solidFill>
              </a:rPr>
              <a:t>Людмила Витальевна</a:t>
            </a:r>
            <a:endParaRPr lang="ru-RU" sz="3600" b="1" dirty="0">
              <a:solidFill>
                <a:srgbClr val="002060"/>
              </a:solidFill>
            </a:endParaRPr>
          </a:p>
        </p:txBody>
      </p:sp>
      <p:sp>
        <p:nvSpPr>
          <p:cNvPr id="4" name="Текст 3"/>
          <p:cNvSpPr>
            <a:spLocks noGrp="1"/>
          </p:cNvSpPr>
          <p:nvPr>
            <p:ph type="body" sz="half" idx="2"/>
          </p:nvPr>
        </p:nvSpPr>
        <p:spPr>
          <a:xfrm>
            <a:off x="839788" y="5223352"/>
            <a:ext cx="9179997" cy="645635"/>
          </a:xfrm>
        </p:spPr>
        <p:txBody>
          <a:bodyPr>
            <a:noAutofit/>
          </a:bodyPr>
          <a:lstStyle/>
          <a:p>
            <a:pPr algn="ctr"/>
            <a:r>
              <a:rPr lang="ru-RU" sz="2800" dirty="0" smtClean="0">
                <a:solidFill>
                  <a:schemeClr val="accent1">
                    <a:lumMod val="50000"/>
                  </a:schemeClr>
                </a:solidFill>
              </a:rPr>
              <a:t>Официальный сайт школы </a:t>
            </a:r>
            <a:r>
              <a:rPr lang="en-US" sz="2800" dirty="0">
                <a:hlinkClick r:id="rId2"/>
              </a:rPr>
              <a:t>https://</a:t>
            </a:r>
            <a:r>
              <a:rPr lang="en-US" sz="2800" dirty="0" smtClean="0">
                <a:hlinkClick r:id="rId2"/>
              </a:rPr>
              <a:t>school51.oshkole.ru</a:t>
            </a:r>
            <a:endParaRPr lang="ru-RU" sz="2800" dirty="0" smtClean="0"/>
          </a:p>
          <a:p>
            <a:pPr algn="ctr"/>
            <a:endParaRPr lang="ru-RU" sz="2800" dirty="0"/>
          </a:p>
        </p:txBody>
      </p:sp>
      <p:sp>
        <p:nvSpPr>
          <p:cNvPr id="32" name="Oval 31">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Скругленный прямоугольник 4"/>
          <p:cNvSpPr/>
          <p:nvPr/>
        </p:nvSpPr>
        <p:spPr>
          <a:xfrm>
            <a:off x="1741118" y="3763748"/>
            <a:ext cx="8278667" cy="1158981"/>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accent1">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002060"/>
                </a:solidFill>
              </a:rPr>
              <a:t>400121,  Волгоград,  ул. им. Кропоткина 9</a:t>
            </a:r>
          </a:p>
          <a:p>
            <a:pPr algn="ctr"/>
            <a:r>
              <a:rPr lang="ru-RU" dirty="0" smtClean="0">
                <a:solidFill>
                  <a:srgbClr val="002060"/>
                </a:solidFill>
              </a:rPr>
              <a:t>Телефон:</a:t>
            </a:r>
            <a:endParaRPr lang="ru-RU" dirty="0">
              <a:solidFill>
                <a:srgbClr val="002060"/>
              </a:solidFill>
            </a:endParaRPr>
          </a:p>
          <a:p>
            <a:pPr algn="ctr"/>
            <a:r>
              <a:rPr lang="ru-RU" dirty="0">
                <a:solidFill>
                  <a:srgbClr val="002060"/>
                </a:solidFill>
              </a:rPr>
              <a:t>+7 (8442) 701289  /Приемная/</a:t>
            </a:r>
          </a:p>
        </p:txBody>
      </p:sp>
      <p:pic>
        <p:nvPicPr>
          <p:cNvPr id="6" name="Рисунок 5"/>
          <p:cNvPicPr>
            <a:picLocks noChangeAspect="1"/>
          </p:cNvPicPr>
          <p:nvPr/>
        </p:nvPicPr>
        <p:blipFill rotWithShape="1">
          <a:blip r:embed="rId3" cstate="print">
            <a:extLst>
              <a:ext uri="{28A0092B-C50C-407E-A947-70E740481C1C}">
                <a14:useLocalDpi xmlns:a14="http://schemas.microsoft.com/office/drawing/2010/main" val="0"/>
              </a:ext>
            </a:extLst>
          </a:blip>
          <a:srcRect l="17380"/>
          <a:stretch/>
        </p:blipFill>
        <p:spPr>
          <a:xfrm>
            <a:off x="939167" y="457200"/>
            <a:ext cx="3832858" cy="3092735"/>
          </a:xfrm>
          <a:prstGeom prst="rect">
            <a:avLst/>
          </a:prstGeom>
        </p:spPr>
      </p:pic>
    </p:spTree>
    <p:extLst>
      <p:ext uri="{BB962C8B-B14F-4D97-AF65-F5344CB8AC3E}">
        <p14:creationId xmlns:p14="http://schemas.microsoft.com/office/powerpoint/2010/main" val="1223344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c 29">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a:xfrm>
            <a:off x="110169" y="158262"/>
            <a:ext cx="11964318" cy="6592637"/>
          </a:xfrm>
        </p:spPr>
        <p:txBody>
          <a:bodyPr vert="horz" lIns="91440" tIns="45720" rIns="91440" bIns="45720" rtlCol="0" anchor="b">
            <a:noAutofit/>
          </a:bodyPr>
          <a:lstStyle/>
          <a:p>
            <a:pPr algn="ct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В </a:t>
            </a:r>
            <a:r>
              <a:rPr lang="en-US" sz="3200" b="1" kern="1200" dirty="0" smtClean="0">
                <a:solidFill>
                  <a:schemeClr val="accent1">
                    <a:lumMod val="50000"/>
                  </a:schemeClr>
                </a:solidFill>
                <a:latin typeface="Times New Roman" panose="02020603050405020304" pitchFamily="18" charset="0"/>
                <a:cs typeface="Times New Roman" panose="02020603050405020304" pitchFamily="18" charset="0"/>
              </a:rPr>
              <a:t>1</a:t>
            </a:r>
            <a:r>
              <a:rPr lang="ru-RU" sz="3200" b="1" kern="1200" dirty="0" smtClean="0">
                <a:solidFill>
                  <a:schemeClr val="accent1">
                    <a:lumMod val="50000"/>
                  </a:schemeClr>
                </a:solidFill>
                <a:latin typeface="Times New Roman" panose="02020603050405020304" pitchFamily="18" charset="0"/>
                <a:cs typeface="Times New Roman" panose="02020603050405020304" pitchFamily="18" charset="0"/>
              </a:rPr>
              <a:t>-</a:t>
            </a:r>
            <a:r>
              <a:rPr lang="en-US" sz="3200" b="1" kern="1200" dirty="0" smtClean="0">
                <a:solidFill>
                  <a:schemeClr val="accent1">
                    <a:lumMod val="50000"/>
                  </a:schemeClr>
                </a:solidFill>
                <a:latin typeface="Times New Roman" panose="02020603050405020304" pitchFamily="18" charset="0"/>
                <a:cs typeface="Times New Roman" panose="02020603050405020304" pitchFamily="18" charset="0"/>
              </a:rPr>
              <a:t>й </a:t>
            </a:r>
            <a:r>
              <a:rPr lang="en-US" sz="3200" b="1" kern="1200" dirty="0" err="1">
                <a:solidFill>
                  <a:schemeClr val="accent1">
                    <a:lumMod val="50000"/>
                  </a:schemeClr>
                </a:solidFill>
                <a:latin typeface="Times New Roman" panose="02020603050405020304" pitchFamily="18" charset="0"/>
                <a:cs typeface="Times New Roman" panose="02020603050405020304" pitchFamily="18" charset="0"/>
              </a:rPr>
              <a:t>класс</a:t>
            </a:r>
            <a:r>
              <a:rPr lang="en-US" sz="3200" b="1" kern="1200" dirty="0">
                <a:solidFill>
                  <a:schemeClr val="accent1">
                    <a:lumMod val="50000"/>
                  </a:schemeClr>
                </a:solidFill>
                <a:latin typeface="Times New Roman" panose="02020603050405020304" pitchFamily="18" charset="0"/>
                <a:cs typeface="Times New Roman" panose="02020603050405020304" pitchFamily="18" charset="0"/>
              </a:rPr>
              <a:t> </a:t>
            </a:r>
            <a:r>
              <a:rPr lang="ru-RU" sz="3200" dirty="0">
                <a:solidFill>
                  <a:schemeClr val="accent1">
                    <a:lumMod val="50000"/>
                  </a:schemeClr>
                </a:solidFill>
                <a:latin typeface="Times New Roman" panose="02020603050405020304" pitchFamily="18" charset="0"/>
                <a:cs typeface="Times New Roman" panose="02020603050405020304" pitchFamily="18" charset="0"/>
              </a:rPr>
              <a:t>ОУ</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принимаются</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граждане</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по</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достижении</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smtClean="0">
                <a:solidFill>
                  <a:schemeClr val="accent1">
                    <a:lumMod val="50000"/>
                  </a:schemeClr>
                </a:solidFill>
                <a:latin typeface="Times New Roman" panose="02020603050405020304" pitchFamily="18" charset="0"/>
                <a:cs typeface="Times New Roman" panose="02020603050405020304" pitchFamily="18" charset="0"/>
              </a:rPr>
              <a:t>возраста</a:t>
            </a:r>
            <a:r>
              <a:rPr lang="ru-RU" sz="3200" kern="12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3200" kern="1200" dirty="0" smtClean="0">
                <a:solidFill>
                  <a:schemeClr val="accent1">
                    <a:lumMod val="50000"/>
                  </a:schemeClr>
                </a:solidFill>
                <a:latin typeface="Times New Roman" panose="02020603050405020304" pitchFamily="18" charset="0"/>
                <a:cs typeface="Times New Roman" panose="02020603050405020304" pitchFamily="18" charset="0"/>
              </a:rPr>
            </a:br>
            <a:r>
              <a:rPr lang="ru-RU" sz="32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3200" kern="1200" dirty="0">
                <a:solidFill>
                  <a:schemeClr val="accent1">
                    <a:lumMod val="50000"/>
                  </a:schemeClr>
                </a:solidFill>
                <a:latin typeface="Times New Roman" panose="02020603050405020304" pitchFamily="18" charset="0"/>
                <a:cs typeface="Times New Roman" panose="02020603050405020304" pitchFamily="18" charset="0"/>
              </a:rPr>
            </a:br>
            <a:r>
              <a:rPr lang="en-US" sz="3200" u="sng" kern="1200" dirty="0">
                <a:solidFill>
                  <a:srgbClr val="C00000"/>
                </a:solidFill>
                <a:latin typeface="Times New Roman" panose="02020603050405020304" pitchFamily="18" charset="0"/>
                <a:cs typeface="Times New Roman" panose="02020603050405020304" pitchFamily="18" charset="0"/>
              </a:rPr>
              <a:t> </a:t>
            </a:r>
            <a:r>
              <a:rPr lang="en-US" sz="3200" b="1" u="sng" kern="1200" dirty="0">
                <a:solidFill>
                  <a:srgbClr val="C00000"/>
                </a:solidFill>
                <a:latin typeface="Times New Roman" panose="02020603050405020304" pitchFamily="18" charset="0"/>
                <a:cs typeface="Times New Roman" panose="02020603050405020304" pitchFamily="18" charset="0"/>
              </a:rPr>
              <a:t>6 </a:t>
            </a:r>
            <a:r>
              <a:rPr lang="en-US" sz="3200" b="1" u="sng" kern="1200" dirty="0" err="1">
                <a:solidFill>
                  <a:srgbClr val="C00000"/>
                </a:solidFill>
                <a:latin typeface="Times New Roman" panose="02020603050405020304" pitchFamily="18" charset="0"/>
                <a:cs typeface="Times New Roman" panose="02020603050405020304" pitchFamily="18" charset="0"/>
              </a:rPr>
              <a:t>лет</a:t>
            </a:r>
            <a:r>
              <a:rPr lang="en-US" sz="3200" b="1" u="sng" kern="1200" dirty="0">
                <a:solidFill>
                  <a:srgbClr val="C00000"/>
                </a:solidFill>
                <a:latin typeface="Times New Roman" panose="02020603050405020304" pitchFamily="18" charset="0"/>
                <a:cs typeface="Times New Roman" panose="02020603050405020304" pitchFamily="18" charset="0"/>
              </a:rPr>
              <a:t> и 6 </a:t>
            </a:r>
            <a:r>
              <a:rPr lang="en-US" sz="3200" b="1" u="sng" kern="1200" dirty="0" err="1">
                <a:solidFill>
                  <a:srgbClr val="C00000"/>
                </a:solidFill>
                <a:latin typeface="Times New Roman" panose="02020603050405020304" pitchFamily="18" charset="0"/>
                <a:cs typeface="Times New Roman" panose="02020603050405020304" pitchFamily="18" charset="0"/>
              </a:rPr>
              <a:t>месяцев</a:t>
            </a:r>
            <a:r>
              <a:rPr lang="en-US" sz="3200" b="1" u="sng" kern="1200" dirty="0">
                <a:solidFill>
                  <a:srgbClr val="C00000"/>
                </a:solidFill>
                <a:latin typeface="Times New Roman" panose="02020603050405020304" pitchFamily="18" charset="0"/>
                <a:cs typeface="Times New Roman" panose="02020603050405020304" pitchFamily="18" charset="0"/>
              </a:rPr>
              <a:t> </a:t>
            </a:r>
            <a:r>
              <a:rPr lang="ru-RU" sz="3200" b="1" u="sng" kern="12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3200" b="1" u="sng" kern="1200" dirty="0" smtClean="0">
                <a:solidFill>
                  <a:schemeClr val="accent1">
                    <a:lumMod val="50000"/>
                  </a:schemeClr>
                </a:solidFill>
                <a:latin typeface="Times New Roman" panose="02020603050405020304" pitchFamily="18" charset="0"/>
                <a:cs typeface="Times New Roman" panose="02020603050405020304" pitchFamily="18" charset="0"/>
              </a:rPr>
            </a:br>
            <a:r>
              <a:rPr lang="ru-RU" sz="3200" b="1" kern="12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3200" b="1" kern="1200" dirty="0" smtClean="0">
                <a:solidFill>
                  <a:schemeClr val="accent1">
                    <a:lumMod val="50000"/>
                  </a:schemeClr>
                </a:solidFill>
                <a:latin typeface="Times New Roman" panose="02020603050405020304" pitchFamily="18" charset="0"/>
                <a:cs typeface="Times New Roman" panose="02020603050405020304" pitchFamily="18" charset="0"/>
              </a:rPr>
            </a:br>
            <a:r>
              <a:rPr lang="en-US" sz="3200" kern="1200" dirty="0" err="1" smtClean="0">
                <a:solidFill>
                  <a:schemeClr val="accent1">
                    <a:lumMod val="50000"/>
                  </a:schemeClr>
                </a:solidFill>
                <a:latin typeface="Times New Roman" panose="02020603050405020304" pitchFamily="18" charset="0"/>
                <a:cs typeface="Times New Roman" panose="02020603050405020304" pitchFamily="18" charset="0"/>
              </a:rPr>
              <a:t>при</a:t>
            </a:r>
            <a:r>
              <a:rPr lang="en-US" sz="3200" kern="1200"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отсутствии</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противопоказаний</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по</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состоянию</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здоровья</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но</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не</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позже</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достижения</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ими</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kern="1200" dirty="0" err="1">
                <a:solidFill>
                  <a:schemeClr val="accent1">
                    <a:lumMod val="50000"/>
                  </a:schemeClr>
                </a:solidFill>
                <a:latin typeface="Times New Roman" panose="02020603050405020304" pitchFamily="18" charset="0"/>
                <a:cs typeface="Times New Roman" panose="02020603050405020304" pitchFamily="18" charset="0"/>
              </a:rPr>
              <a:t>возраста</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200" b="1" kern="1200" dirty="0">
                <a:solidFill>
                  <a:schemeClr val="accent1">
                    <a:lumMod val="50000"/>
                  </a:schemeClr>
                </a:solidFill>
                <a:latin typeface="Times New Roman" panose="02020603050405020304" pitchFamily="18" charset="0"/>
                <a:cs typeface="Times New Roman" panose="02020603050405020304" pitchFamily="18" charset="0"/>
              </a:rPr>
              <a:t>8 </a:t>
            </a:r>
            <a:r>
              <a:rPr lang="en-US" sz="3200" b="1" kern="1200" dirty="0" err="1">
                <a:solidFill>
                  <a:schemeClr val="accent1">
                    <a:lumMod val="50000"/>
                  </a:schemeClr>
                </a:solidFill>
                <a:latin typeface="Times New Roman" panose="02020603050405020304" pitchFamily="18" charset="0"/>
                <a:cs typeface="Times New Roman" panose="02020603050405020304" pitchFamily="18" charset="0"/>
              </a:rPr>
              <a:t>лет</a:t>
            </a: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a:t>
            </a:r>
            <a:r>
              <a:rPr lang="ru-RU" sz="32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3200" kern="1200" dirty="0">
                <a:solidFill>
                  <a:schemeClr val="accent1">
                    <a:lumMod val="50000"/>
                  </a:schemeClr>
                </a:solidFill>
                <a:latin typeface="Times New Roman" panose="02020603050405020304" pitchFamily="18" charset="0"/>
                <a:cs typeface="Times New Roman" panose="02020603050405020304" pitchFamily="18" charset="0"/>
              </a:rPr>
            </a:br>
            <a:r>
              <a:rPr lang="en-US" sz="3200" kern="1200" dirty="0">
                <a:solidFill>
                  <a:schemeClr val="accent1">
                    <a:lumMod val="50000"/>
                  </a:schemeClr>
                </a:solidFill>
                <a:latin typeface="Times New Roman" panose="02020603050405020304" pitchFamily="18" charset="0"/>
                <a:cs typeface="Times New Roman" panose="02020603050405020304" pitchFamily="18" charset="0"/>
              </a:rPr>
              <a:t/>
            </a:r>
            <a:br>
              <a:rPr lang="en-US" sz="3200" kern="1200" dirty="0">
                <a:solidFill>
                  <a:schemeClr val="accent1">
                    <a:lumMod val="50000"/>
                  </a:schemeClr>
                </a:solidFill>
                <a:latin typeface="Times New Roman" panose="02020603050405020304" pitchFamily="18" charset="0"/>
                <a:cs typeface="Times New Roman" panose="02020603050405020304" pitchFamily="18" charset="0"/>
              </a:rPr>
            </a:b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r>
            <a:br>
              <a:rPr lang="en-US" sz="2400" kern="1200" dirty="0">
                <a:solidFill>
                  <a:schemeClr val="accent1">
                    <a:lumMod val="50000"/>
                  </a:schemeClr>
                </a:solidFill>
                <a:latin typeface="Times New Roman" panose="02020603050405020304" pitchFamily="18" charset="0"/>
                <a:cs typeface="Times New Roman" panose="02020603050405020304" pitchFamily="18" charset="0"/>
              </a:rPr>
            </a:b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Прием</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на</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обучение</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в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более</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раннем</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или</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более</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позднем</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возрасте</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осуществляется</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по</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согласованию</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с </a:t>
            </a:r>
            <a:r>
              <a:rPr lang="ru-RU" sz="2400" kern="1200" dirty="0" smtClean="0">
                <a:solidFill>
                  <a:schemeClr val="accent1">
                    <a:lumMod val="50000"/>
                  </a:schemeClr>
                </a:solidFill>
                <a:latin typeface="Times New Roman" panose="02020603050405020304" pitchFamily="18" charset="0"/>
                <a:cs typeface="Times New Roman" panose="02020603050405020304" pitchFamily="18" charset="0"/>
              </a:rPr>
              <a:t>Территориальным управлением ТЗР</a:t>
            </a:r>
            <a:r>
              <a:rPr lang="en-US" sz="2400" kern="1200"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по</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письменному</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заявлению</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родителей</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законных</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400" kern="1200" dirty="0" err="1">
                <a:solidFill>
                  <a:schemeClr val="accent1">
                    <a:lumMod val="50000"/>
                  </a:schemeClr>
                </a:solidFill>
                <a:latin typeface="Times New Roman" panose="02020603050405020304" pitchFamily="18" charset="0"/>
                <a:cs typeface="Times New Roman" panose="02020603050405020304" pitchFamily="18" charset="0"/>
              </a:rPr>
              <a:t>представителей</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ru-RU" sz="24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2400" kern="1200" dirty="0">
                <a:solidFill>
                  <a:schemeClr val="accent1">
                    <a:lumMod val="50000"/>
                  </a:schemeClr>
                </a:solidFill>
                <a:latin typeface="Times New Roman" panose="02020603050405020304" pitchFamily="18" charset="0"/>
                <a:cs typeface="Times New Roman" panose="02020603050405020304" pitchFamily="18" charset="0"/>
              </a:rPr>
            </a:br>
            <a:r>
              <a:rPr lang="ru-RU" sz="24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2400" kern="1200" dirty="0">
                <a:solidFill>
                  <a:schemeClr val="accent1">
                    <a:lumMod val="50000"/>
                  </a:schemeClr>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en-US" sz="2400" kern="1200" dirty="0">
                <a:solidFill>
                  <a:schemeClr val="tx1"/>
                </a:solidFill>
                <a:latin typeface="Times New Roman" panose="02020603050405020304" pitchFamily="18" charset="0"/>
                <a:cs typeface="Times New Roman" panose="02020603050405020304" pitchFamily="18" charset="0"/>
              </a:rPr>
              <a:t/>
            </a:r>
            <a:br>
              <a:rPr lang="en-US" sz="2400" kern="1200" dirty="0">
                <a:solidFill>
                  <a:schemeClr val="tx1"/>
                </a:solidFill>
                <a:latin typeface="Times New Roman" panose="02020603050405020304" pitchFamily="18" charset="0"/>
                <a:cs typeface="Times New Roman" panose="02020603050405020304" pitchFamily="18" charset="0"/>
              </a:rPr>
            </a:br>
            <a:endParaRPr lang="en-US" sz="2400" kern="1200" dirty="0">
              <a:solidFill>
                <a:schemeClr val="tx1"/>
              </a:solidFill>
              <a:latin typeface="Times New Roman" panose="02020603050405020304" pitchFamily="18" charset="0"/>
              <a:cs typeface="Times New Roman" panose="02020603050405020304" pitchFamily="18" charset="0"/>
            </a:endParaRPr>
          </a:p>
        </p:txBody>
      </p:sp>
      <p:sp>
        <p:nvSpPr>
          <p:cNvPr id="32" name="Oval 31">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5967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 xmlns:a16="http://schemas.microsoft.com/office/drawing/2014/main" id="{B7BD7FCF-A254-4A97-A15C-319B6762267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 xmlns:a16="http://schemas.microsoft.com/office/drawing/2014/main" id="{52FFAF72-6204-4676-9C6F-9A4CC4D9180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Заголовок 1"/>
          <p:cNvSpPr>
            <a:spLocks noGrp="1"/>
          </p:cNvSpPr>
          <p:nvPr>
            <p:ph type="title"/>
          </p:nvPr>
        </p:nvSpPr>
        <p:spPr>
          <a:xfrm>
            <a:off x="716096" y="446183"/>
            <a:ext cx="6398687" cy="6411817"/>
          </a:xfrm>
        </p:spPr>
        <p:txBody>
          <a:bodyPr vert="horz" lIns="91440" tIns="45720" rIns="91440" bIns="45720" rtlCol="0" anchor="b">
            <a:normAutofit/>
          </a:bodyPr>
          <a:lstStyle/>
          <a:p>
            <a:pPr algn="ct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Прием</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на</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обучение</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граждан</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проживающих</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на</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территории</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за</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которой</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закреплено</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ОУ, </a:t>
            </a:r>
            <a:r>
              <a:rPr lang="en-US" sz="4000" kern="1200" dirty="0" err="1">
                <a:solidFill>
                  <a:schemeClr val="accent1">
                    <a:lumMod val="50000"/>
                  </a:schemeClr>
                </a:solidFill>
                <a:latin typeface="Times New Roman" panose="02020603050405020304" pitchFamily="18" charset="0"/>
                <a:cs typeface="Times New Roman" panose="02020603050405020304" pitchFamily="18" charset="0"/>
              </a:rPr>
              <a:t>осуществляется</a:t>
            </a:r>
            <a:r>
              <a:rPr lang="en-US" sz="4000" kern="1200" dirty="0">
                <a:solidFill>
                  <a:schemeClr val="accent1">
                    <a:lumMod val="50000"/>
                  </a:schemeClr>
                </a:solidFill>
                <a:latin typeface="Times New Roman" panose="02020603050405020304" pitchFamily="18" charset="0"/>
                <a:cs typeface="Times New Roman" panose="02020603050405020304" pitchFamily="18" charset="0"/>
              </a:rPr>
              <a:t> </a:t>
            </a:r>
            <a:r>
              <a:rPr lang="ru-RU" sz="4000" kern="1200" dirty="0" smtClean="0">
                <a:solidFill>
                  <a:schemeClr val="accent1">
                    <a:lumMod val="50000"/>
                  </a:schemeClr>
                </a:solidFill>
                <a:latin typeface="Times New Roman" panose="02020603050405020304" pitchFamily="18" charset="0"/>
                <a:cs typeface="Times New Roman" panose="02020603050405020304" pitchFamily="18" charset="0"/>
              </a:rPr>
              <a:t>с</a:t>
            </a:r>
            <a:br>
              <a:rPr lang="ru-RU" sz="4000" kern="1200" dirty="0" smtClean="0">
                <a:solidFill>
                  <a:schemeClr val="accent1">
                    <a:lumMod val="50000"/>
                  </a:schemeClr>
                </a:solidFill>
                <a:latin typeface="Times New Roman" panose="02020603050405020304" pitchFamily="18" charset="0"/>
                <a:cs typeface="Times New Roman" panose="02020603050405020304" pitchFamily="18" charset="0"/>
              </a:rPr>
            </a:br>
            <a:r>
              <a:rPr lang="ru-RU" sz="4000" kern="12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4000" kern="1200" dirty="0" smtClean="0">
                <a:solidFill>
                  <a:schemeClr val="accent1">
                    <a:lumMod val="50000"/>
                  </a:schemeClr>
                </a:solidFill>
                <a:latin typeface="Times New Roman" panose="02020603050405020304" pitchFamily="18" charset="0"/>
                <a:cs typeface="Times New Roman" panose="02020603050405020304" pitchFamily="18" charset="0"/>
              </a:rPr>
            </a:br>
            <a:r>
              <a:rPr lang="ru-RU" sz="4000" b="1" kern="1200" dirty="0" smtClean="0">
                <a:solidFill>
                  <a:srgbClr val="C00000"/>
                </a:solidFill>
                <a:latin typeface="Times New Roman" panose="02020603050405020304" pitchFamily="18" charset="0"/>
                <a:cs typeface="Times New Roman" panose="02020603050405020304" pitchFamily="18" charset="0"/>
              </a:rPr>
              <a:t>1 апреля 2025 года </a:t>
            </a:r>
            <a:r>
              <a:rPr lang="ru-RU" sz="4000" b="1" dirty="0">
                <a:solidFill>
                  <a:srgbClr val="C00000"/>
                </a:solidFill>
                <a:latin typeface="Times New Roman" panose="02020603050405020304" pitchFamily="18" charset="0"/>
                <a:cs typeface="Times New Roman" panose="02020603050405020304" pitchFamily="18" charset="0"/>
              </a:rPr>
              <a:t/>
            </a:r>
            <a:br>
              <a:rPr lang="ru-RU" sz="4000" b="1" dirty="0">
                <a:solidFill>
                  <a:srgbClr val="C00000"/>
                </a:solidFill>
                <a:latin typeface="Times New Roman" panose="02020603050405020304" pitchFamily="18" charset="0"/>
                <a:cs typeface="Times New Roman" panose="02020603050405020304" pitchFamily="18" charset="0"/>
              </a:rPr>
            </a:br>
            <a:r>
              <a:rPr lang="ru-RU" sz="4000" b="1" kern="1200" dirty="0" smtClean="0">
                <a:solidFill>
                  <a:srgbClr val="C00000"/>
                </a:solidFill>
                <a:latin typeface="Times New Roman" panose="02020603050405020304" pitchFamily="18" charset="0"/>
                <a:cs typeface="Times New Roman" panose="02020603050405020304" pitchFamily="18" charset="0"/>
              </a:rPr>
              <a:t>с 9:05</a:t>
            </a:r>
            <a:r>
              <a:rPr lang="en-US" sz="4000" b="1" kern="1200" dirty="0" smtClean="0">
                <a:solidFill>
                  <a:srgbClr val="C00000"/>
                </a:solidFill>
                <a:latin typeface="Times New Roman" panose="02020603050405020304" pitchFamily="18" charset="0"/>
                <a:cs typeface="Times New Roman" panose="02020603050405020304" pitchFamily="18" charset="0"/>
              </a:rPr>
              <a:t> </a:t>
            </a:r>
            <a:r>
              <a:rPr lang="en-US" sz="4000" kern="1200" dirty="0">
                <a:solidFill>
                  <a:srgbClr val="C00000"/>
                </a:solidFill>
                <a:latin typeface="Times New Roman" panose="02020603050405020304" pitchFamily="18" charset="0"/>
                <a:cs typeface="Times New Roman" panose="02020603050405020304" pitchFamily="18" charset="0"/>
              </a:rPr>
              <a:t/>
            </a:r>
            <a:br>
              <a:rPr lang="en-US" sz="4000" kern="1200" dirty="0">
                <a:solidFill>
                  <a:srgbClr val="C00000"/>
                </a:solidFill>
                <a:latin typeface="Times New Roman" panose="02020603050405020304" pitchFamily="18" charset="0"/>
                <a:cs typeface="Times New Roman" panose="02020603050405020304" pitchFamily="18" charset="0"/>
              </a:rPr>
            </a:br>
            <a:r>
              <a:rPr lang="en-US" sz="3200" kern="1200" dirty="0">
                <a:solidFill>
                  <a:schemeClr val="tx1"/>
                </a:solidFill>
                <a:latin typeface="Times New Roman" panose="02020603050405020304" pitchFamily="18" charset="0"/>
                <a:cs typeface="Times New Roman" panose="02020603050405020304" pitchFamily="18" charset="0"/>
              </a:rPr>
              <a:t/>
            </a:r>
            <a:br>
              <a:rPr lang="en-US" sz="3200" kern="1200" dirty="0">
                <a:solidFill>
                  <a:schemeClr val="tx1"/>
                </a:solidFill>
                <a:latin typeface="Times New Roman" panose="02020603050405020304" pitchFamily="18" charset="0"/>
                <a:cs typeface="Times New Roman" panose="02020603050405020304" pitchFamily="18" charset="0"/>
              </a:rPr>
            </a:br>
            <a:r>
              <a:rPr lang="en-US" sz="3200" kern="1200" dirty="0">
                <a:solidFill>
                  <a:schemeClr val="tx1"/>
                </a:solidFill>
                <a:latin typeface="Times New Roman" panose="02020603050405020304" pitchFamily="18" charset="0"/>
                <a:cs typeface="Times New Roman" panose="02020603050405020304" pitchFamily="18" charset="0"/>
              </a:rPr>
              <a:t/>
            </a:r>
            <a:br>
              <a:rPr lang="en-US" sz="3200" kern="1200" dirty="0">
                <a:solidFill>
                  <a:schemeClr val="tx1"/>
                </a:solidFill>
                <a:latin typeface="Times New Roman" panose="02020603050405020304" pitchFamily="18" charset="0"/>
                <a:cs typeface="Times New Roman" panose="02020603050405020304" pitchFamily="18" charset="0"/>
              </a:rPr>
            </a:br>
            <a:endParaRPr lang="en-US" sz="3200" kern="1200" dirty="0">
              <a:solidFill>
                <a:schemeClr val="tx1"/>
              </a:solidFill>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 xmlns:a16="http://schemas.microsoft.com/office/drawing/2014/main" id="{26AA9746-EAB6-42EC-BF6B-9AE3133B24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4783" y="1598027"/>
            <a:ext cx="4212921" cy="3661945"/>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Tree>
    <p:extLst>
      <p:ext uri="{BB962C8B-B14F-4D97-AF65-F5344CB8AC3E}">
        <p14:creationId xmlns:p14="http://schemas.microsoft.com/office/powerpoint/2010/main" val="2207698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 xmlns:a16="http://schemas.microsoft.com/office/drawing/2014/main" id="{BCC81228-CEA3-402B-B8E5-688F5BFA78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Arc 39">
            <a:extLst>
              <a:ext uri="{FF2B5EF4-FFF2-40B4-BE49-F238E27FC236}">
                <a16:creationId xmlns="" xmlns:a16="http://schemas.microsoft.com/office/drawing/2014/main" id="{BC0916B8-FF7A-4ECB-9FD7-C7668658D9B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6011959" flipH="1">
            <a:off x="548353" y="314719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a:xfrm>
            <a:off x="220337" y="187287"/>
            <a:ext cx="6164283" cy="6027245"/>
          </a:xfrm>
        </p:spPr>
        <p:txBody>
          <a:bodyPr vert="horz" lIns="91440" tIns="45720" rIns="91440" bIns="45720" rtlCol="0" anchor="b">
            <a:noAutofit/>
          </a:bodyPr>
          <a:lstStyle/>
          <a:p>
            <a:pPr>
              <a:lnSpc>
                <a:spcPct val="100000"/>
              </a:lnSpc>
            </a:pPr>
            <a:r>
              <a:rPr lang="ru-RU" sz="2000" dirty="0">
                <a:solidFill>
                  <a:schemeClr val="accent1">
                    <a:lumMod val="50000"/>
                  </a:schemeClr>
                </a:solidFill>
                <a:latin typeface="Times New Roman" panose="02020603050405020304" pitchFamily="18" charset="0"/>
                <a:cs typeface="Times New Roman" panose="02020603050405020304" pitchFamily="18" charset="0"/>
              </a:rPr>
              <a:t>Во внеочередном порядке в МОУ СШ № </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51 </a:t>
            </a:r>
            <a:r>
              <a:rPr lang="ru-RU" sz="2000" dirty="0">
                <a:solidFill>
                  <a:schemeClr val="accent1">
                    <a:lumMod val="50000"/>
                  </a:schemeClr>
                </a:solidFill>
                <a:latin typeface="Times New Roman" panose="02020603050405020304" pitchFamily="18" charset="0"/>
                <a:cs typeface="Times New Roman" panose="02020603050405020304" pitchFamily="18" charset="0"/>
              </a:rPr>
              <a:t>предоставляются места: </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a:t>
            </a:r>
            <a:r>
              <a:rPr lang="ru-RU" sz="2000" dirty="0">
                <a:solidFill>
                  <a:schemeClr val="accent1">
                    <a:lumMod val="50000"/>
                  </a:schemeClr>
                </a:solidFill>
                <a:latin typeface="Times New Roman" panose="02020603050405020304" pitchFamily="18" charset="0"/>
                <a:cs typeface="Times New Roman" panose="02020603050405020304" pitchFamily="18" charset="0"/>
              </a:rPr>
              <a:t>детям </a:t>
            </a:r>
            <a:r>
              <a:rPr lang="ru-RU" sz="2000" b="1" dirty="0">
                <a:solidFill>
                  <a:schemeClr val="accent1">
                    <a:lumMod val="50000"/>
                  </a:schemeClr>
                </a:solidFill>
                <a:latin typeface="Times New Roman" panose="02020603050405020304" pitchFamily="18" charset="0"/>
                <a:cs typeface="Times New Roman" panose="02020603050405020304" pitchFamily="18" charset="0"/>
              </a:rPr>
              <a:t>военнослужащих</a:t>
            </a:r>
            <a:r>
              <a:rPr lang="ru-RU" sz="2000" dirty="0">
                <a:solidFill>
                  <a:schemeClr val="accent1">
                    <a:lumMod val="50000"/>
                  </a:schemeClr>
                </a:solidFill>
                <a:latin typeface="Times New Roman" panose="02020603050405020304" pitchFamily="18" charset="0"/>
                <a:cs typeface="Times New Roman" panose="02020603050405020304" pitchFamily="18" charset="0"/>
              </a:rPr>
              <a:t> и детям граждан, пребывавших в добровольческих формированиях; </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a:t>
            </a:r>
            <a:r>
              <a:rPr lang="ru-RU" sz="2000" dirty="0">
                <a:solidFill>
                  <a:schemeClr val="accent1">
                    <a:lumMod val="50000"/>
                  </a:schemeClr>
                </a:solidFill>
                <a:latin typeface="Times New Roman" panose="02020603050405020304" pitchFamily="18" charset="0"/>
                <a:cs typeface="Times New Roman" panose="02020603050405020304" pitchFamily="18" charset="0"/>
              </a:rPr>
              <a:t>детям </a:t>
            </a:r>
            <a:r>
              <a:rPr lang="ru-RU" sz="2000" b="1" dirty="0">
                <a:solidFill>
                  <a:schemeClr val="accent1">
                    <a:lumMod val="50000"/>
                  </a:schemeClr>
                </a:solidFill>
                <a:latin typeface="Times New Roman" panose="02020603050405020304" pitchFamily="18" charset="0"/>
                <a:cs typeface="Times New Roman" panose="02020603050405020304" pitchFamily="18" charset="0"/>
              </a:rPr>
              <a:t>погибших</a:t>
            </a:r>
            <a:r>
              <a:rPr lang="ru-RU" sz="2000" dirty="0">
                <a:solidFill>
                  <a:schemeClr val="accent1">
                    <a:lumMod val="50000"/>
                  </a:schemeClr>
                </a:solidFill>
                <a:latin typeface="Times New Roman" panose="02020603050405020304" pitchFamily="18" charset="0"/>
                <a:cs typeface="Times New Roman" panose="02020603050405020304" pitchFamily="18" charset="0"/>
              </a:rPr>
              <a:t> (умерших) при выполнении задач в </a:t>
            </a:r>
            <a:r>
              <a:rPr lang="ru-RU" sz="2000" b="1" dirty="0">
                <a:solidFill>
                  <a:schemeClr val="accent1">
                    <a:lumMod val="50000"/>
                  </a:schemeClr>
                </a:solidFill>
                <a:latin typeface="Times New Roman" panose="02020603050405020304" pitchFamily="18" charset="0"/>
                <a:cs typeface="Times New Roman" panose="02020603050405020304" pitchFamily="18" charset="0"/>
              </a:rPr>
              <a:t>специальной военной </a:t>
            </a:r>
            <a:r>
              <a:rPr lang="ru-RU" sz="2000" b="1" dirty="0" smtClean="0">
                <a:solidFill>
                  <a:schemeClr val="accent1">
                    <a:lumMod val="50000"/>
                  </a:schemeClr>
                </a:solidFill>
                <a:latin typeface="Times New Roman" panose="02020603050405020304" pitchFamily="18" charset="0"/>
                <a:cs typeface="Times New Roman" panose="02020603050405020304" pitchFamily="18" charset="0"/>
              </a:rPr>
              <a:t>операции</a:t>
            </a:r>
            <a:r>
              <a:rPr lang="ru-RU" sz="2000" dirty="0">
                <a:solidFill>
                  <a:schemeClr val="accent1">
                    <a:lumMod val="50000"/>
                  </a:schemeClr>
                </a:solidFill>
                <a:latin typeface="Times New Roman" panose="02020603050405020304" pitchFamily="18" charset="0"/>
                <a:cs typeface="Times New Roman" panose="02020603050405020304" pitchFamily="18" charset="0"/>
              </a:rPr>
              <a:t>;</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2000" dirty="0">
                <a:solidFill>
                  <a:schemeClr val="accent1">
                    <a:lumMod val="50000"/>
                  </a:schemeClr>
                </a:solidFill>
                <a:latin typeface="Times New Roman" panose="02020603050405020304" pitchFamily="18" charset="0"/>
                <a:cs typeface="Times New Roman" panose="02020603050405020304" pitchFamily="18" charset="0"/>
              </a:rPr>
              <a:t>-детям </a:t>
            </a:r>
            <a:r>
              <a:rPr lang="ru-RU" sz="2000" b="1" dirty="0">
                <a:solidFill>
                  <a:schemeClr val="accent1">
                    <a:lumMod val="50000"/>
                  </a:schemeClr>
                </a:solidFill>
                <a:latin typeface="Times New Roman" panose="02020603050405020304" pitchFamily="18" charset="0"/>
                <a:cs typeface="Times New Roman" panose="02020603050405020304" pitchFamily="18" charset="0"/>
              </a:rPr>
              <a:t>сотрудников полиции и органов внутренних </a:t>
            </a:r>
            <a:r>
              <a:rPr lang="ru-RU" sz="2000" b="1" dirty="0" smtClean="0">
                <a:solidFill>
                  <a:schemeClr val="accent1">
                    <a:lumMod val="50000"/>
                  </a:schemeClr>
                </a:solidFill>
                <a:latin typeface="Times New Roman" panose="02020603050405020304" pitchFamily="18" charset="0"/>
                <a:cs typeface="Times New Roman" panose="02020603050405020304" pitchFamily="18" charset="0"/>
              </a:rPr>
              <a:t>дел</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2000" dirty="0">
                <a:solidFill>
                  <a:schemeClr val="accent1">
                    <a:lumMod val="50000"/>
                  </a:schemeClr>
                </a:solidFill>
                <a:latin typeface="Times New Roman" panose="02020603050405020304" pitchFamily="18" charset="0"/>
                <a:cs typeface="Times New Roman" panose="02020603050405020304" pitchFamily="18" charset="0"/>
              </a:rPr>
              <a:t>-детям сотрудников, проходящих службу в учреждениях и </a:t>
            </a:r>
            <a:r>
              <a:rPr lang="ru-RU" sz="2000" b="1" dirty="0">
                <a:solidFill>
                  <a:schemeClr val="accent1">
                    <a:lumMod val="50000"/>
                  </a:schemeClr>
                </a:solidFill>
                <a:latin typeface="Times New Roman" panose="02020603050405020304" pitchFamily="18" charset="0"/>
                <a:cs typeface="Times New Roman" panose="02020603050405020304" pitchFamily="18" charset="0"/>
              </a:rPr>
              <a:t>органах уголовно-исполнительной системы, федеральной противопожарной службе, органах по контролю за оборотом наркотических средств и психотропных веществ и таможенных органах </a:t>
            </a:r>
            <a:r>
              <a:rPr lang="ru-RU" sz="2000" dirty="0">
                <a:solidFill>
                  <a:schemeClr val="accent1">
                    <a:lumMod val="50000"/>
                  </a:schemeClr>
                </a:solidFill>
                <a:latin typeface="Times New Roman" panose="02020603050405020304" pitchFamily="18" charset="0"/>
                <a:cs typeface="Times New Roman" panose="02020603050405020304" pitchFamily="18" charset="0"/>
              </a:rPr>
              <a:t>Российской Федерации; </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дети медицинских работников, оказывающих первичную медико-санитарную помощь;</a:t>
            </a:r>
            <a:br>
              <a:rPr lang="ru-RU" sz="2000" dirty="0" smtClean="0">
                <a:solidFill>
                  <a:schemeClr val="accent1">
                    <a:lumMod val="50000"/>
                  </a:schemeClr>
                </a:solidFill>
                <a:latin typeface="Times New Roman" panose="02020603050405020304" pitchFamily="18" charset="0"/>
                <a:cs typeface="Times New Roman" panose="02020603050405020304" pitchFamily="18" charset="0"/>
              </a:rPr>
            </a:b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a:t>
            </a:r>
            <a:r>
              <a:rPr lang="ru-RU" sz="2000" dirty="0">
                <a:solidFill>
                  <a:schemeClr val="accent1">
                    <a:lumMod val="50000"/>
                  </a:schemeClr>
                </a:solidFill>
                <a:latin typeface="Times New Roman" panose="02020603050405020304" pitchFamily="18" charset="0"/>
                <a:cs typeface="Times New Roman" panose="02020603050405020304" pitchFamily="18" charset="0"/>
              </a:rPr>
              <a:t>проживающие </a:t>
            </a:r>
            <a:r>
              <a:rPr lang="ru-RU" sz="2000" b="1" dirty="0">
                <a:solidFill>
                  <a:schemeClr val="accent1">
                    <a:lumMod val="50000"/>
                  </a:schemeClr>
                </a:solidFill>
                <a:latin typeface="Times New Roman" panose="02020603050405020304" pitchFamily="18" charset="0"/>
                <a:cs typeface="Times New Roman" panose="02020603050405020304" pitchFamily="18" charset="0"/>
              </a:rPr>
              <a:t>в одной семье </a:t>
            </a:r>
            <a:r>
              <a:rPr lang="ru-RU" sz="2000" dirty="0">
                <a:solidFill>
                  <a:schemeClr val="accent1">
                    <a:lumMod val="50000"/>
                  </a:schemeClr>
                </a:solidFill>
                <a:latin typeface="Times New Roman" panose="02020603050405020304" pitchFamily="18" charset="0"/>
                <a:cs typeface="Times New Roman" panose="02020603050405020304" pitchFamily="18" charset="0"/>
              </a:rPr>
              <a:t>и имеющие общее место жительство дети, братья и (или) сестры которых обучаются в МОУ СШ № </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51</a:t>
            </a:r>
            <a:endParaRPr lang="en-US" sz="2000" kern="1200"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 xmlns:a16="http://schemas.microsoft.com/office/drawing/2014/main" id="{E668F846-00AE-4231-93B3-5756A258D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7733" y="654566"/>
            <a:ext cx="5169282" cy="5000645"/>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42" name="Rectangle 41">
            <a:extLst>
              <a:ext uri="{FF2B5EF4-FFF2-40B4-BE49-F238E27FC236}">
                <a16:creationId xmlns="" xmlns:a16="http://schemas.microsoft.com/office/drawing/2014/main" id="{9DC011D4-C95F-4B2E-9A3C-A46DCDE956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38584" y="447363"/>
            <a:ext cx="734141" cy="734141"/>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5983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 xmlns:a16="http://schemas.microsoft.com/office/drawing/2014/main" id="{9180DE06-7362-4888-AADA-7AADD57AC4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 xmlns:a16="http://schemas.microsoft.com/office/drawing/2014/main" id="{3AF6A671-C637-4547-85F4-51B6D188139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rot="16200000">
            <a:off x="2218698" y="2733627"/>
            <a:ext cx="1340409" cy="5777807"/>
            <a:chOff x="329184" y="2"/>
            <a:chExt cx="524256" cy="5777807"/>
          </a:xfrm>
        </p:grpSpPr>
        <p:cxnSp>
          <p:nvCxnSpPr>
            <p:cNvPr id="37" name="Straight Connector 36">
              <a:extLst>
                <a:ext uri="{FF2B5EF4-FFF2-40B4-BE49-F238E27FC236}">
                  <a16:creationId xmlns="" xmlns:a16="http://schemas.microsoft.com/office/drawing/2014/main" id="{C575CF26-3D3C-4C5A-A2B7-00432016EF62}"/>
                </a:ext>
                <a:ext uri="{C183D7F6-B498-43B3-948B-1728B52AA6E4}">
                  <adec:decorative xmlns="" xmlns:adec="http://schemas.microsoft.com/office/drawing/2017/decorative" val="1"/>
                </a:ext>
              </a:extLst>
            </p:cNvPr>
            <p:cNvCxnSpPr>
              <a:cxnSpLocks/>
            </p:cNvCxnSpPr>
            <p:nvPr>
              <p:extLst>
                <p:ext uri="{386F3935-93C4-4BCD-93E2-E3B085C9AB24}">
                  <p16:designElem xmlns=""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 xmlns:a16="http://schemas.microsoft.com/office/drawing/2014/main" id="{99413ED5-9ED4-4772-BCE4-2BCAE6B12E3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0" name="Rectangle 39">
            <a:extLst>
              <a:ext uri="{FF2B5EF4-FFF2-40B4-BE49-F238E27FC236}">
                <a16:creationId xmlns="" xmlns:a16="http://schemas.microsoft.com/office/drawing/2014/main" id="{04357C93-F0CB-4A1C-8F77-4E90637898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 xmlns:a16="http://schemas.microsoft.com/office/drawing/2014/main" id="{3EE80F35-278C-4B08-BBD8-5C46DBD7C5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7477" y="1690688"/>
            <a:ext cx="2414366" cy="2966677"/>
          </a:xfrm>
          <a:prstGeom prst="rect">
            <a:avLst/>
          </a:prstGeom>
        </p:spPr>
      </p:pic>
      <p:sp>
        <p:nvSpPr>
          <p:cNvPr id="3" name="Заголовок 2"/>
          <p:cNvSpPr>
            <a:spLocks noGrp="1"/>
          </p:cNvSpPr>
          <p:nvPr>
            <p:ph type="title"/>
          </p:nvPr>
        </p:nvSpPr>
        <p:spPr/>
        <p:txBody>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387" y="104964"/>
            <a:ext cx="9248301" cy="6603865"/>
          </a:xfrm>
          <a:prstGeom prst="rect">
            <a:avLst/>
          </a:prstGeom>
        </p:spPr>
      </p:pic>
    </p:spTree>
    <p:extLst>
      <p:ext uri="{BB962C8B-B14F-4D97-AF65-F5344CB8AC3E}">
        <p14:creationId xmlns:p14="http://schemas.microsoft.com/office/powerpoint/2010/main" val="1597082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 xmlns:a16="http://schemas.microsoft.com/office/drawing/2014/main" id="{934F1179-B481-4F9E-BCA3-AFB972070F8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 xmlns:a16="http://schemas.microsoft.com/office/drawing/2014/main" id="{827DC2C4-B485-428A-BF4A-472D2967F47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 xmlns:a16="http://schemas.microsoft.com/office/drawing/2014/main" id="{EE04B5EB-F158-4507-90DD-BD23620C7C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446" r="18659"/>
          <a:stretch/>
        </p:blipFill>
        <p:spPr bwMode="auto">
          <a:xfrm>
            <a:off x="8866558" y="1333563"/>
            <a:ext cx="2186184" cy="1586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206" y="715788"/>
            <a:ext cx="7617268" cy="5439206"/>
          </a:xfrm>
          <a:prstGeom prst="rect">
            <a:avLst/>
          </a:prstGeom>
        </p:spPr>
      </p:pic>
    </p:spTree>
    <p:extLst>
      <p:ext uri="{BB962C8B-B14F-4D97-AF65-F5344CB8AC3E}">
        <p14:creationId xmlns:p14="http://schemas.microsoft.com/office/powerpoint/2010/main" val="2732962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 xmlns:a16="http://schemas.microsoft.com/office/drawing/2014/main" id="{934F1179-B481-4F9E-BCA3-AFB972070F8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 xmlns:a16="http://schemas.microsoft.com/office/drawing/2014/main" id="{827DC2C4-B485-428A-BF4A-472D2967F47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 xmlns:a16="http://schemas.microsoft.com/office/drawing/2014/main" id="{EE04B5EB-F158-4507-90DD-BD23620C7C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446" r="18659"/>
          <a:stretch/>
        </p:blipFill>
        <p:spPr bwMode="auto">
          <a:xfrm>
            <a:off x="7883090" y="929340"/>
            <a:ext cx="3531175" cy="2562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4"/>
          <a:stretch>
            <a:fillRect/>
          </a:stretch>
        </p:blipFill>
        <p:spPr>
          <a:xfrm>
            <a:off x="720665" y="754382"/>
            <a:ext cx="6373154" cy="5367285"/>
          </a:xfrm>
          <a:prstGeom prst="rect">
            <a:avLst/>
          </a:prstGeom>
        </p:spPr>
      </p:pic>
    </p:spTree>
    <p:extLst>
      <p:ext uri="{BB962C8B-B14F-4D97-AF65-F5344CB8AC3E}">
        <p14:creationId xmlns:p14="http://schemas.microsoft.com/office/powerpoint/2010/main" val="3358570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2B577FF9-3543-4875-815D-3D87BD8A20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Freeform: Shape 10">
            <a:extLst>
              <a:ext uri="{FF2B5EF4-FFF2-40B4-BE49-F238E27FC236}">
                <a16:creationId xmlns="" xmlns:a16="http://schemas.microsoft.com/office/drawing/2014/main" id="{F5569EEC-E12F-4856-B407-02B2813A4A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CF860788-3A6A-45A3-B3F1-06F1596656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 xmlns:a16="http://schemas.microsoft.com/office/drawing/2014/main" id="{DF1E3393-B852-4883-B778-ED352511294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 xmlns:a16="http://schemas.microsoft.com/office/drawing/2014/main" id="{39853D09-4205-4CC7-83EB-288E886AC9E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156C6AE5-3F8B-42AC-9EA4-1B686A11E93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pic>
        <p:nvPicPr>
          <p:cNvPr id="2" name="Рисунок 1"/>
          <p:cNvPicPr>
            <a:picLocks noChangeAspect="1"/>
          </p:cNvPicPr>
          <p:nvPr/>
        </p:nvPicPr>
        <p:blipFill>
          <a:blip r:embed="rId2"/>
          <a:stretch>
            <a:fillRect/>
          </a:stretch>
        </p:blipFill>
        <p:spPr>
          <a:xfrm>
            <a:off x="1061884" y="161009"/>
            <a:ext cx="9265945" cy="6616464"/>
          </a:xfrm>
          <a:prstGeom prst="rect">
            <a:avLst/>
          </a:prstGeom>
        </p:spPr>
      </p:pic>
      <p:sp>
        <p:nvSpPr>
          <p:cNvPr id="19" name="Freeform: Shape 18">
            <a:extLst>
              <a:ext uri="{FF2B5EF4-FFF2-40B4-BE49-F238E27FC236}">
                <a16:creationId xmlns="" xmlns:a16="http://schemas.microsoft.com/office/drawing/2014/main" id="{0D040B79-3E73-4A31-840D-D6B9C9FDFC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235634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 xmlns:a16="http://schemas.microsoft.com/office/drawing/2014/main" id="{4522B21E-B2B9-4C72-9A71-C87EFD1374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 xmlns:a16="http://schemas.microsoft.com/office/drawing/2014/main" id="{5EB7D2A2-F448-44D4-938C-DC84CBCB3B1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 xmlns:a16="http://schemas.microsoft.com/office/drawing/2014/main" id="{871AEA07-1E14-44B4-8E55-64EF049CD6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5000" kern="1200" dirty="0" err="1">
                <a:solidFill>
                  <a:schemeClr val="accent1">
                    <a:lumMod val="50000"/>
                  </a:schemeClr>
                </a:solidFill>
                <a:latin typeface="Times New Roman" panose="02020603050405020304" pitchFamily="18" charset="0"/>
                <a:cs typeface="Times New Roman" panose="02020603050405020304" pitchFamily="18" charset="0"/>
              </a:rPr>
              <a:t>График</a:t>
            </a:r>
            <a:r>
              <a:rPr lang="en-US" sz="50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5000" kern="1200" dirty="0" err="1" smtClean="0">
                <a:solidFill>
                  <a:schemeClr val="accent1">
                    <a:lumMod val="50000"/>
                  </a:schemeClr>
                </a:solidFill>
                <a:latin typeface="Times New Roman" panose="02020603050405020304" pitchFamily="18" charset="0"/>
                <a:cs typeface="Times New Roman" panose="02020603050405020304" pitchFamily="18" charset="0"/>
              </a:rPr>
              <a:t>работы</a:t>
            </a:r>
            <a:r>
              <a:rPr lang="ru-RU" sz="5000" kern="1200" dirty="0" smtClean="0">
                <a:solidFill>
                  <a:schemeClr val="accent1">
                    <a:lumMod val="50000"/>
                  </a:schemeClr>
                </a:solidFill>
                <a:latin typeface="Times New Roman" panose="02020603050405020304" pitchFamily="18" charset="0"/>
                <a:cs typeface="Times New Roman" panose="02020603050405020304" pitchFamily="18" charset="0"/>
              </a:rPr>
              <a:t> приемной:</a:t>
            </a:r>
            <a:br>
              <a:rPr lang="ru-RU" sz="5000" kern="1200" dirty="0" smtClean="0">
                <a:solidFill>
                  <a:schemeClr val="accent1">
                    <a:lumMod val="50000"/>
                  </a:schemeClr>
                </a:solidFill>
                <a:latin typeface="Times New Roman" panose="02020603050405020304" pitchFamily="18" charset="0"/>
                <a:cs typeface="Times New Roman" panose="02020603050405020304" pitchFamily="18" charset="0"/>
              </a:rPr>
            </a:br>
            <a:r>
              <a:rPr lang="ru-RU" sz="5400" dirty="0" smtClean="0">
                <a:solidFill>
                  <a:schemeClr val="accent1">
                    <a:lumMod val="50000"/>
                  </a:schemeClr>
                </a:solidFill>
              </a:rPr>
              <a:t>понедельник-пятница </a:t>
            </a:r>
            <a:br>
              <a:rPr lang="ru-RU" sz="5400" dirty="0" smtClean="0">
                <a:solidFill>
                  <a:schemeClr val="accent1">
                    <a:lumMod val="50000"/>
                  </a:schemeClr>
                </a:solidFill>
              </a:rPr>
            </a:br>
            <a:r>
              <a:rPr lang="ru-RU" sz="5400" b="1" dirty="0" smtClean="0">
                <a:solidFill>
                  <a:schemeClr val="accent1">
                    <a:lumMod val="50000"/>
                  </a:schemeClr>
                </a:solidFill>
              </a:rPr>
              <a:t>9:00 </a:t>
            </a:r>
            <a:r>
              <a:rPr lang="ru-RU" sz="5400" b="1" dirty="0">
                <a:solidFill>
                  <a:schemeClr val="accent1">
                    <a:lumMod val="50000"/>
                  </a:schemeClr>
                </a:solidFill>
              </a:rPr>
              <a:t>- </a:t>
            </a:r>
            <a:r>
              <a:rPr lang="ru-RU" sz="5400" b="1" dirty="0" smtClean="0">
                <a:solidFill>
                  <a:schemeClr val="accent1">
                    <a:lumMod val="50000"/>
                  </a:schemeClr>
                </a:solidFill>
              </a:rPr>
              <a:t>1</a:t>
            </a:r>
            <a:r>
              <a:rPr lang="en-US" sz="5400" b="1" dirty="0" smtClean="0">
                <a:solidFill>
                  <a:schemeClr val="accent1">
                    <a:lumMod val="50000"/>
                  </a:schemeClr>
                </a:solidFill>
              </a:rPr>
              <a:t>6</a:t>
            </a:r>
            <a:r>
              <a:rPr lang="ru-RU" sz="5400" b="1" dirty="0" smtClean="0">
                <a:solidFill>
                  <a:schemeClr val="accent1">
                    <a:lumMod val="50000"/>
                  </a:schemeClr>
                </a:solidFill>
              </a:rPr>
              <a:t>:00</a:t>
            </a:r>
            <a:br>
              <a:rPr lang="ru-RU" sz="5400" b="1" dirty="0" smtClean="0">
                <a:solidFill>
                  <a:schemeClr val="accent1">
                    <a:lumMod val="50000"/>
                  </a:schemeClr>
                </a:solidFill>
              </a:rPr>
            </a:br>
            <a:r>
              <a:rPr lang="ru-RU" sz="5400" b="1" dirty="0" smtClean="0">
                <a:solidFill>
                  <a:schemeClr val="accent1">
                    <a:lumMod val="50000"/>
                  </a:schemeClr>
                </a:solidFill>
              </a:rPr>
              <a:t>перерыв 12:30-13:30</a:t>
            </a:r>
            <a:endParaRPr lang="en-US" sz="50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 xmlns:a16="http://schemas.microsoft.com/office/drawing/2014/main" id="{F7C8EA93-3210-4C62-99E9-153C275E3A8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642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2B577FF9-3543-4875-815D-3D87BD8A20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Freeform: Shape 10">
            <a:extLst>
              <a:ext uri="{FF2B5EF4-FFF2-40B4-BE49-F238E27FC236}">
                <a16:creationId xmlns="" xmlns:a16="http://schemas.microsoft.com/office/drawing/2014/main" id="{F5569EEC-E12F-4856-B407-02B2813A4A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CF860788-3A6A-45A3-B3F1-06F1596656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Рисунок 3">
            <a:extLst>
              <a:ext uri="{FF2B5EF4-FFF2-40B4-BE49-F238E27FC236}">
                <a16:creationId xmlns="" xmlns:a16="http://schemas.microsoft.com/office/drawing/2014/main" id="{CE114F09-6A1B-4D0A-8203-1A5D23E54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5484" y="1526781"/>
            <a:ext cx="4100829" cy="3331923"/>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15" name="Freeform: Shape 14">
            <a:extLst>
              <a:ext uri="{FF2B5EF4-FFF2-40B4-BE49-F238E27FC236}">
                <a16:creationId xmlns="" xmlns:a16="http://schemas.microsoft.com/office/drawing/2014/main" id="{DF1E3393-B852-4883-B778-ED352511294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 xmlns:a16="http://schemas.microsoft.com/office/drawing/2014/main" id="{39853D09-4205-4CC7-83EB-288E886AC9E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0D040B79-3E73-4A31-840D-D6B9C9FDFC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 xmlns:a16="http://schemas.microsoft.com/office/drawing/2014/main" id="{156C6AE5-3F8B-42AC-9EA4-1B686A11E93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pic>
        <p:nvPicPr>
          <p:cNvPr id="4098" name="Picture 2"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707" y="1"/>
            <a:ext cx="6249093" cy="6688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508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6">
            <a:extLst>
              <a:ext uri="{FF2B5EF4-FFF2-40B4-BE49-F238E27FC236}">
                <a16:creationId xmlns="" xmlns:a16="http://schemas.microsoft.com/office/drawing/2014/main" id="{4522B21E-B2B9-4C72-9A71-C87EFD1374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8">
            <a:extLst>
              <a:ext uri="{FF2B5EF4-FFF2-40B4-BE49-F238E27FC236}">
                <a16:creationId xmlns="" xmlns:a16="http://schemas.microsoft.com/office/drawing/2014/main" id="{5EB7D2A2-F448-44D4-938C-DC84CBCB3B1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0">
            <a:extLst>
              <a:ext uri="{FF2B5EF4-FFF2-40B4-BE49-F238E27FC236}">
                <a16:creationId xmlns="" xmlns:a16="http://schemas.microsoft.com/office/drawing/2014/main" id="{871AEA07-1E14-44B4-8E55-64EF049CD6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596462" y="782197"/>
            <a:ext cx="10999073" cy="4705723"/>
          </a:xfrm>
        </p:spPr>
        <p:txBody>
          <a:bodyPr vert="horz" lIns="91440" tIns="45720" rIns="91440" bIns="45720" rtlCol="0" anchor="ctr">
            <a:normAutofit fontScale="90000"/>
          </a:bodyPr>
          <a:lstStyle/>
          <a:p>
            <a:pPr>
              <a:lnSpc>
                <a:spcPct val="100000"/>
              </a:lnSpc>
            </a:pP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Основания</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для</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отказа</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в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приеме</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заявления</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в ОУ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на</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предоставление</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услуги</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в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приеме</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документов</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для</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зачисления</a:t>
            </a:r>
            <a:r>
              <a:rPr lang="en-US" sz="3100" b="1"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3100" b="1" kern="1200" dirty="0" err="1">
                <a:solidFill>
                  <a:schemeClr val="accent1">
                    <a:lumMod val="50000"/>
                  </a:schemeClr>
                </a:solidFill>
                <a:latin typeface="Times New Roman" panose="02020603050405020304" pitchFamily="18" charset="0"/>
                <a:cs typeface="Times New Roman" panose="02020603050405020304" pitchFamily="18" charset="0"/>
              </a:rPr>
              <a:t>являются</a:t>
            </a:r>
            <a:r>
              <a:rPr lang="en-US" sz="3100" kern="1200" dirty="0">
                <a:solidFill>
                  <a:schemeClr val="accent1">
                    <a:lumMod val="50000"/>
                  </a:schemeClr>
                </a:solidFill>
                <a:latin typeface="Times New Roman" panose="02020603050405020304" pitchFamily="18" charset="0"/>
                <a:cs typeface="Times New Roman" panose="02020603050405020304" pitchFamily="18" charset="0"/>
              </a:rPr>
              <a:t>:</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r>
            <a:br>
              <a:rPr lang="en-US" sz="2700" kern="1200" dirty="0">
                <a:solidFill>
                  <a:schemeClr val="accent1">
                    <a:lumMod val="50000"/>
                  </a:schemeClr>
                </a:solidFill>
                <a:latin typeface="Times New Roman" panose="02020603050405020304" pitchFamily="18" charset="0"/>
                <a:cs typeface="Times New Roman" panose="02020603050405020304" pitchFamily="18" charset="0"/>
              </a:rPr>
            </a:b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r>
            <a:br>
              <a:rPr lang="en-US" sz="2700" kern="1200" dirty="0">
                <a:solidFill>
                  <a:schemeClr val="accent1">
                    <a:lumMod val="50000"/>
                  </a:schemeClr>
                </a:solidFill>
                <a:latin typeface="Times New Roman" panose="02020603050405020304" pitchFamily="18" charset="0"/>
                <a:cs typeface="Times New Roman" panose="02020603050405020304" pitchFamily="18" charset="0"/>
              </a:rPr>
            </a:b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обра</a:t>
            </a:r>
            <a:r>
              <a:rPr lang="ru-RU" sz="2700" kern="1200" dirty="0">
                <a:solidFill>
                  <a:schemeClr val="accent1">
                    <a:lumMod val="50000"/>
                  </a:schemeClr>
                </a:solidFill>
                <a:latin typeface="Times New Roman" panose="02020603050405020304" pitchFamily="18" charset="0"/>
                <a:cs typeface="Times New Roman" panose="02020603050405020304" pitchFamily="18" charset="0"/>
              </a:rPr>
              <a:t>щ</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ение</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лица</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не</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относящегося</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к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категории</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kern="1200" dirty="0" err="1">
                <a:solidFill>
                  <a:schemeClr val="accent1">
                    <a:lumMod val="50000"/>
                  </a:schemeClr>
                </a:solidFill>
                <a:latin typeface="Times New Roman" panose="02020603050405020304" pitchFamily="18" charset="0"/>
                <a:cs typeface="Times New Roman" panose="02020603050405020304" pitchFamily="18" charset="0"/>
              </a:rPr>
              <a:t>заявителей</a:t>
            </a: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br>
              <a:rPr lang="en-US" sz="2700" kern="1200" dirty="0">
                <a:solidFill>
                  <a:schemeClr val="accent1">
                    <a:lumMod val="50000"/>
                  </a:schemeClr>
                </a:solidFill>
                <a:latin typeface="Times New Roman" panose="02020603050405020304" pitchFamily="18" charset="0"/>
                <a:cs typeface="Times New Roman" panose="02020603050405020304" pitchFamily="18" charset="0"/>
              </a:rPr>
            </a:br>
            <a:r>
              <a:rPr lang="en-US" sz="2700" kern="12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непредставление</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заявителем</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документа</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удостоверяющего</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личность</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или</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представление</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ru-RU"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документа</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удостоверяющего</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личность</a:t>
            </a:r>
            <a:r>
              <a:rPr lang="en-US" sz="2700" dirty="0">
                <a:solidFill>
                  <a:schemeClr val="accent1">
                    <a:lumMod val="50000"/>
                  </a:schemeClr>
                </a:solidFill>
                <a:latin typeface="Times New Roman" panose="02020603050405020304" pitchFamily="18" charset="0"/>
                <a:cs typeface="Times New Roman" panose="02020603050405020304" pitchFamily="18" charset="0"/>
              </a:rPr>
              <a:t>, с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истекшим</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сроком</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действия</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или</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недействительного</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документ</a:t>
            </a:r>
            <a:r>
              <a:rPr lang="ru-RU" sz="2700" dirty="0">
                <a:solidFill>
                  <a:schemeClr val="accent1">
                    <a:lumMod val="50000"/>
                  </a:schemeClr>
                </a:solidFill>
                <a:latin typeface="Times New Roman" panose="02020603050405020304" pitchFamily="18" charset="0"/>
                <a:cs typeface="Times New Roman" panose="02020603050405020304" pitchFamily="18" charset="0"/>
              </a:rPr>
              <a:t>а;</a:t>
            </a:r>
            <a:r>
              <a:rPr lang="en-US" sz="2700" dirty="0">
                <a:solidFill>
                  <a:schemeClr val="accent1">
                    <a:lumMod val="50000"/>
                  </a:schemeClr>
                </a:solidFill>
                <a:latin typeface="Times New Roman" panose="02020603050405020304" pitchFamily="18" charset="0"/>
                <a:cs typeface="Times New Roman" panose="02020603050405020304" pitchFamily="18" charset="0"/>
              </a:rPr>
              <a:t/>
            </a:r>
            <a:br>
              <a:rPr lang="en-US" sz="2700" dirty="0">
                <a:solidFill>
                  <a:schemeClr val="accent1">
                    <a:lumMod val="50000"/>
                  </a:schemeClr>
                </a:solidFill>
                <a:latin typeface="Times New Roman" panose="02020603050405020304" pitchFamily="18" charset="0"/>
                <a:cs typeface="Times New Roman" panose="02020603050405020304" pitchFamily="18" charset="0"/>
              </a:rPr>
            </a:b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непредставление</a:t>
            </a:r>
            <a:r>
              <a:rPr lang="en-US" sz="2700" dirty="0">
                <a:solidFill>
                  <a:schemeClr val="accent1">
                    <a:lumMod val="50000"/>
                  </a:schemeClr>
                </a:solidFill>
                <a:latin typeface="Times New Roman" panose="02020603050405020304" pitchFamily="18" charset="0"/>
                <a:cs typeface="Times New Roman" panose="02020603050405020304" pitchFamily="18" charset="0"/>
              </a:rPr>
              <a:t> в ОУ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документов</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необходимых</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для</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получения</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услуги</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br>
              <a:rPr lang="en-US" sz="2700" dirty="0">
                <a:solidFill>
                  <a:schemeClr val="accent1">
                    <a:lumMod val="50000"/>
                  </a:schemeClr>
                </a:solidFill>
                <a:latin typeface="Times New Roman" panose="02020603050405020304" pitchFamily="18" charset="0"/>
                <a:cs typeface="Times New Roman" panose="02020603050405020304" pitchFamily="18" charset="0"/>
              </a:rPr>
            </a:b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отсутствие</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свободных</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мест</a:t>
            </a:r>
            <a:r>
              <a:rPr lang="en-US" sz="2700" dirty="0">
                <a:solidFill>
                  <a:schemeClr val="accent1">
                    <a:lumMod val="50000"/>
                  </a:schemeClr>
                </a:solidFill>
                <a:latin typeface="Times New Roman" panose="02020603050405020304" pitchFamily="18" charset="0"/>
                <a:cs typeface="Times New Roman" panose="02020603050405020304" pitchFamily="18" charset="0"/>
              </a:rPr>
              <a:t> в ОУ; </a:t>
            </a:r>
            <a:br>
              <a:rPr lang="en-US" sz="2700" dirty="0">
                <a:solidFill>
                  <a:schemeClr val="accent1">
                    <a:lumMod val="50000"/>
                  </a:schemeClr>
                </a:solidFill>
                <a:latin typeface="Times New Roman" panose="02020603050405020304" pitchFamily="18" charset="0"/>
                <a:cs typeface="Times New Roman" panose="02020603050405020304" pitchFamily="18" charset="0"/>
              </a:rPr>
            </a:b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a:solidFill>
                  <a:schemeClr val="accent1">
                    <a:lumMod val="50000"/>
                  </a:schemeClr>
                </a:solidFill>
                <a:latin typeface="Times New Roman" panose="02020603050405020304" pitchFamily="18" charset="0"/>
                <a:cs typeface="Times New Roman" panose="02020603050405020304" pitchFamily="18" charset="0"/>
              </a:rPr>
              <a:t>возрастные</a:t>
            </a:r>
            <a:r>
              <a:rPr lang="en-US" sz="2700" dirty="0">
                <a:solidFill>
                  <a:schemeClr val="accent1">
                    <a:lumMod val="50000"/>
                  </a:schemeClr>
                </a:solidFill>
                <a:latin typeface="Times New Roman" panose="02020603050405020304" pitchFamily="18" charset="0"/>
                <a:cs typeface="Times New Roman" panose="02020603050405020304" pitchFamily="18" charset="0"/>
              </a:rPr>
              <a:t> </a:t>
            </a:r>
            <a:r>
              <a:rPr lang="en-US" sz="2700" dirty="0" err="1" smtClean="0">
                <a:solidFill>
                  <a:schemeClr val="accent1">
                    <a:lumMod val="50000"/>
                  </a:schemeClr>
                </a:solidFill>
                <a:latin typeface="Times New Roman" panose="02020603050405020304" pitchFamily="18" charset="0"/>
                <a:cs typeface="Times New Roman" panose="02020603050405020304" pitchFamily="18" charset="0"/>
              </a:rPr>
              <a:t>ограничения</a:t>
            </a:r>
            <a:r>
              <a:rPr lang="en-US" sz="2700" dirty="0">
                <a:solidFill>
                  <a:schemeClr val="accent1">
                    <a:lumMod val="50000"/>
                  </a:schemeClr>
                </a:solidFill>
                <a:latin typeface="Times New Roman" panose="02020603050405020304" pitchFamily="18" charset="0"/>
                <a:cs typeface="Times New Roman" panose="02020603050405020304" pitchFamily="18" charset="0"/>
              </a:rPr>
              <a:t/>
            </a:r>
            <a:br>
              <a:rPr lang="en-US" sz="2700" dirty="0">
                <a:solidFill>
                  <a:schemeClr val="accent1">
                    <a:lumMod val="50000"/>
                  </a:schemeClr>
                </a:solidFill>
                <a:latin typeface="Times New Roman" panose="02020603050405020304" pitchFamily="18" charset="0"/>
                <a:cs typeface="Times New Roman" panose="02020603050405020304" pitchFamily="18" charset="0"/>
              </a:rPr>
            </a:br>
            <a:r>
              <a:rPr lang="en-US" sz="2700" dirty="0">
                <a:solidFill>
                  <a:schemeClr val="accent1">
                    <a:lumMod val="50000"/>
                  </a:schemeClr>
                </a:solidFill>
                <a:latin typeface="Times New Roman" panose="02020603050405020304" pitchFamily="18" charset="0"/>
                <a:cs typeface="Times New Roman" panose="02020603050405020304" pitchFamily="18" charset="0"/>
              </a:rPr>
              <a:t/>
            </a:r>
            <a:br>
              <a:rPr lang="en-US" sz="2700" dirty="0">
                <a:solidFill>
                  <a:schemeClr val="accent1">
                    <a:lumMod val="50000"/>
                  </a:schemeClr>
                </a:solidFill>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endParaRPr lang="en-US" sz="2000" kern="1200" dirty="0">
              <a:solidFill>
                <a:schemeClr val="tx1"/>
              </a:solidFill>
              <a:latin typeface="Times New Roman" panose="02020603050405020304" pitchFamily="18" charset="0"/>
              <a:cs typeface="Times New Roman" panose="02020603050405020304" pitchFamily="18" charset="0"/>
            </a:endParaRPr>
          </a:p>
        </p:txBody>
      </p:sp>
      <p:cxnSp>
        <p:nvCxnSpPr>
          <p:cNvPr id="20" name="Straight Connector 12">
            <a:extLst>
              <a:ext uri="{FF2B5EF4-FFF2-40B4-BE49-F238E27FC236}">
                <a16:creationId xmlns="" xmlns:a16="http://schemas.microsoft.com/office/drawing/2014/main" id="{F7C8EA93-3210-4C62-99E9-153C275E3A8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6634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 xmlns:a16="http://schemas.microsoft.com/office/drawing/2014/main" id="{665DBBEF-238B-476B-96AB-8AAC3224ECE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319489" y="385590"/>
            <a:ext cx="11512627" cy="2159306"/>
          </a:xfrm>
        </p:spPr>
        <p:txBody>
          <a:bodyPr vert="horz" lIns="91440" tIns="45720" rIns="91440" bIns="45720" rtlCol="0" anchor="b">
            <a:normAutofit fontScale="90000"/>
          </a:bodyPr>
          <a:lstStyle/>
          <a:p>
            <a:r>
              <a:rPr lang="en-US" kern="1200" dirty="0" err="1">
                <a:solidFill>
                  <a:schemeClr val="accent1">
                    <a:lumMod val="50000"/>
                  </a:schemeClr>
                </a:solidFill>
                <a:latin typeface="Times New Roman" panose="02020603050405020304" pitchFamily="18" charset="0"/>
                <a:cs typeface="Times New Roman" panose="02020603050405020304" pitchFamily="18" charset="0"/>
              </a:rPr>
              <a:t>Форму</a:t>
            </a:r>
            <a:r>
              <a:rPr lang="en-US" kern="1200" dirty="0">
                <a:solidFill>
                  <a:schemeClr val="accent1">
                    <a:lumMod val="50000"/>
                  </a:schemeClr>
                </a:solidFill>
                <a:latin typeface="Times New Roman" panose="02020603050405020304" pitchFamily="18" charset="0"/>
                <a:cs typeface="Times New Roman" panose="02020603050405020304" pitchFamily="18" charset="0"/>
              </a:rPr>
              <a:t>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заявления</a:t>
            </a:r>
            <a:r>
              <a:rPr lang="en-US" kern="1200" dirty="0">
                <a:solidFill>
                  <a:schemeClr val="accent1">
                    <a:lumMod val="50000"/>
                  </a:schemeClr>
                </a:solidFill>
                <a:latin typeface="Times New Roman" panose="02020603050405020304" pitchFamily="18" charset="0"/>
                <a:cs typeface="Times New Roman" panose="02020603050405020304" pitchFamily="18" charset="0"/>
              </a:rPr>
              <a:t> о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приеме</a:t>
            </a:r>
            <a:r>
              <a:rPr lang="en-US" kern="1200" dirty="0">
                <a:solidFill>
                  <a:schemeClr val="accent1">
                    <a:lumMod val="50000"/>
                  </a:schemeClr>
                </a:solidFill>
                <a:latin typeface="Times New Roman" panose="02020603050405020304" pitchFamily="18" charset="0"/>
                <a:cs typeface="Times New Roman" panose="02020603050405020304" pitchFamily="18" charset="0"/>
              </a:rPr>
              <a:t> в ОУ </a:t>
            </a:r>
            <a:r>
              <a:rPr lang="en-US" kern="1200" dirty="0" err="1" smtClean="0">
                <a:solidFill>
                  <a:schemeClr val="accent1">
                    <a:lumMod val="50000"/>
                  </a:schemeClr>
                </a:solidFill>
                <a:latin typeface="Times New Roman" panose="02020603050405020304" pitchFamily="18" charset="0"/>
                <a:cs typeface="Times New Roman" panose="02020603050405020304" pitchFamily="18" charset="0"/>
              </a:rPr>
              <a:t>можно</a:t>
            </a:r>
            <a:r>
              <a:rPr lang="en-US" kern="1200"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найти</a:t>
            </a:r>
            <a:r>
              <a:rPr lang="en-US" kern="1200" dirty="0">
                <a:solidFill>
                  <a:schemeClr val="accent1">
                    <a:lumMod val="50000"/>
                  </a:schemeClr>
                </a:solidFill>
                <a:latin typeface="Times New Roman" panose="02020603050405020304" pitchFamily="18" charset="0"/>
                <a:cs typeface="Times New Roman" panose="02020603050405020304" pitchFamily="18" charset="0"/>
              </a:rPr>
              <a:t>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на</a:t>
            </a:r>
            <a:r>
              <a:rPr lang="en-US" kern="1200" dirty="0">
                <a:solidFill>
                  <a:schemeClr val="accent1">
                    <a:lumMod val="50000"/>
                  </a:schemeClr>
                </a:solidFill>
                <a:latin typeface="Times New Roman" panose="02020603050405020304" pitchFamily="18" charset="0"/>
                <a:cs typeface="Times New Roman" panose="02020603050405020304" pitchFamily="18" charset="0"/>
              </a:rPr>
              <a:t>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сайте</a:t>
            </a:r>
            <a:r>
              <a:rPr lang="en-US" kern="1200" dirty="0">
                <a:solidFill>
                  <a:schemeClr val="accent1">
                    <a:lumMod val="50000"/>
                  </a:schemeClr>
                </a:solidFill>
                <a:latin typeface="Times New Roman" panose="02020603050405020304" pitchFamily="18" charset="0"/>
                <a:cs typeface="Times New Roman" panose="02020603050405020304" pitchFamily="18" charset="0"/>
              </a:rPr>
              <a:t> </a:t>
            </a:r>
            <a:r>
              <a:rPr lang="en-US" kern="1200" dirty="0" err="1">
                <a:solidFill>
                  <a:schemeClr val="accent1">
                    <a:lumMod val="50000"/>
                  </a:schemeClr>
                </a:solidFill>
                <a:latin typeface="Times New Roman" panose="02020603050405020304" pitchFamily="18" charset="0"/>
                <a:cs typeface="Times New Roman" panose="02020603050405020304" pitchFamily="18" charset="0"/>
              </a:rPr>
              <a:t>школы</a:t>
            </a:r>
            <a:r>
              <a:rPr lang="ru-RU" sz="4100" kern="1200" dirty="0">
                <a:solidFill>
                  <a:schemeClr val="accent1">
                    <a:lumMod val="50000"/>
                  </a:schemeClr>
                </a:solidFill>
                <a:latin typeface="Times New Roman" panose="02020603050405020304" pitchFamily="18" charset="0"/>
                <a:cs typeface="Times New Roman" panose="02020603050405020304" pitchFamily="18" charset="0"/>
              </a:rPr>
              <a:t/>
            </a:r>
            <a:br>
              <a:rPr lang="ru-RU" sz="4100" kern="1200" dirty="0">
                <a:solidFill>
                  <a:schemeClr val="accent1">
                    <a:lumMod val="50000"/>
                  </a:schemeClr>
                </a:solidFill>
                <a:latin typeface="Times New Roman" panose="02020603050405020304" pitchFamily="18" charset="0"/>
                <a:cs typeface="Times New Roman" panose="02020603050405020304" pitchFamily="18" charset="0"/>
              </a:rPr>
            </a:br>
            <a:r>
              <a:rPr lang="en-US" sz="4100" kern="1200" dirty="0">
                <a:solidFill>
                  <a:schemeClr val="tx1"/>
                </a:solidFill>
                <a:latin typeface="Times New Roman" panose="02020603050405020304" pitchFamily="18" charset="0"/>
                <a:cs typeface="Times New Roman" panose="02020603050405020304" pitchFamily="18" charset="0"/>
              </a:rPr>
              <a:t/>
            </a:r>
            <a:br>
              <a:rPr lang="en-US" sz="4100" kern="1200" dirty="0">
                <a:solidFill>
                  <a:schemeClr val="tx1"/>
                </a:solidFill>
                <a:latin typeface="Times New Roman" panose="02020603050405020304" pitchFamily="18" charset="0"/>
                <a:cs typeface="Times New Roman" panose="02020603050405020304" pitchFamily="18" charset="0"/>
              </a:rPr>
            </a:br>
            <a:endParaRPr lang="en-US" sz="4100" kern="1200" dirty="0">
              <a:solidFill>
                <a:schemeClr val="tx1"/>
              </a:solidFill>
              <a:latin typeface="+mj-lt"/>
              <a:ea typeface="+mj-ea"/>
              <a:cs typeface="+mj-cs"/>
            </a:endParaRPr>
          </a:p>
        </p:txBody>
      </p:sp>
      <p:sp>
        <p:nvSpPr>
          <p:cNvPr id="31" name="sketch line">
            <a:extLst>
              <a:ext uri="{FF2B5EF4-FFF2-40B4-BE49-F238E27FC236}">
                <a16:creationId xmlns="" xmlns:a16="http://schemas.microsoft.com/office/drawing/2014/main" id="{3FCFB1DE-0B7E-48CC-BA90-B2AB0889F9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p:cNvPicPr>
            <a:picLocks noChangeAspect="1"/>
          </p:cNvPicPr>
          <p:nvPr/>
        </p:nvPicPr>
        <p:blipFill rotWithShape="1">
          <a:blip r:embed="rId3"/>
          <a:srcRect t="9184" b="19010"/>
          <a:stretch/>
        </p:blipFill>
        <p:spPr>
          <a:xfrm>
            <a:off x="472029" y="1624184"/>
            <a:ext cx="11389372" cy="4600345"/>
          </a:xfrm>
          <a:prstGeom prst="rect">
            <a:avLst/>
          </a:prstGeom>
        </p:spPr>
      </p:pic>
      <p:sp>
        <p:nvSpPr>
          <p:cNvPr id="5" name="Стрелка вправо 4"/>
          <p:cNvSpPr/>
          <p:nvPr/>
        </p:nvSpPr>
        <p:spPr>
          <a:xfrm>
            <a:off x="6285123" y="4583017"/>
            <a:ext cx="1586429" cy="749147"/>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711481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c 29">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p:txBody>
          <a:bodyPr vert="horz" lIns="91440" tIns="45720" rIns="91440" bIns="45720" rtlCol="0" anchor="b">
            <a:noAutofit/>
          </a:bodyPr>
          <a:lstStyle/>
          <a:p>
            <a:r>
              <a:rPr lang="en-US" sz="2400" kern="1200" dirty="0">
                <a:solidFill>
                  <a:schemeClr val="tx1"/>
                </a:solidFill>
                <a:latin typeface="Times New Roman" panose="02020603050405020304" pitchFamily="18" charset="0"/>
                <a:cs typeface="Times New Roman" panose="02020603050405020304" pitchFamily="18" charset="0"/>
              </a:rPr>
              <a:t/>
            </a:r>
            <a:br>
              <a:rPr lang="en-US" sz="2400" kern="1200" dirty="0">
                <a:solidFill>
                  <a:schemeClr val="tx1"/>
                </a:solidFill>
                <a:latin typeface="Times New Roman" panose="02020603050405020304" pitchFamily="18" charset="0"/>
                <a:cs typeface="Times New Roman" panose="02020603050405020304" pitchFamily="18" charset="0"/>
              </a:rPr>
            </a:br>
            <a:endParaRPr lang="en-US" sz="2400" kern="12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Объект 11"/>
          <p:cNvGraphicFramePr>
            <a:graphicFrameLocks noGrp="1"/>
          </p:cNvGraphicFramePr>
          <p:nvPr>
            <p:ph sz="half" idx="1"/>
            <p:extLst>
              <p:ext uri="{D42A27DB-BD31-4B8C-83A1-F6EECF244321}">
                <p14:modId xmlns:p14="http://schemas.microsoft.com/office/powerpoint/2010/main" val="3796644944"/>
              </p:ext>
            </p:extLst>
          </p:nvPr>
        </p:nvGraphicFramePr>
        <p:xfrm>
          <a:off x="221256" y="120003"/>
          <a:ext cx="7680352" cy="1102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Объект 5"/>
          <p:cNvSpPr>
            <a:spLocks noGrp="1"/>
          </p:cNvSpPr>
          <p:nvPr>
            <p:ph sz="half" idx="2"/>
          </p:nvPr>
        </p:nvSpPr>
        <p:spPr>
          <a:xfrm>
            <a:off x="7969975" y="3436263"/>
            <a:ext cx="3811837" cy="3192392"/>
          </a:xfrm>
        </p:spPr>
        <p:txBody>
          <a:bodyPr>
            <a:normAutofit/>
          </a:bodyPr>
          <a:lstStyle/>
          <a:p>
            <a:pPr marL="0" indent="0" algn="ctr">
              <a:buNone/>
            </a:pPr>
            <a:r>
              <a:rPr lang="ru-RU" dirty="0" err="1" smtClean="0"/>
              <a:t>Глоденко</a:t>
            </a:r>
            <a:r>
              <a:rPr lang="ru-RU" dirty="0" smtClean="0"/>
              <a:t> Александра Александровна</a:t>
            </a:r>
            <a:endParaRPr lang="ru-RU" dirty="0"/>
          </a:p>
        </p:txBody>
      </p:sp>
      <p:sp>
        <p:nvSpPr>
          <p:cNvPr id="32" name="Oval 31">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Рисунок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74485" y="4280942"/>
            <a:ext cx="3275681" cy="2456761"/>
          </a:xfrm>
          <a:prstGeom prst="rect">
            <a:avLst/>
          </a:prstGeom>
        </p:spPr>
      </p:pic>
      <p:sp>
        <p:nvSpPr>
          <p:cNvPr id="9" name="Объект 5"/>
          <p:cNvSpPr txBox="1">
            <a:spLocks/>
          </p:cNvSpPr>
          <p:nvPr/>
        </p:nvSpPr>
        <p:spPr>
          <a:xfrm>
            <a:off x="151187" y="1345808"/>
            <a:ext cx="3811837" cy="3521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dirty="0" smtClean="0"/>
              <a:t>Калинина Наталья Юрьевна</a:t>
            </a:r>
            <a:endParaRPr lang="ru-RU" dirty="0"/>
          </a:p>
        </p:txBody>
      </p:sp>
      <p:sp>
        <p:nvSpPr>
          <p:cNvPr id="10" name="Объект 5"/>
          <p:cNvSpPr txBox="1">
            <a:spLocks/>
          </p:cNvSpPr>
          <p:nvPr/>
        </p:nvSpPr>
        <p:spPr>
          <a:xfrm>
            <a:off x="3844648" y="1382600"/>
            <a:ext cx="3811837" cy="3521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dirty="0" smtClean="0"/>
              <a:t>Шершнева Виктория Александровна</a:t>
            </a:r>
            <a:endParaRPr lang="ru-RU" dirty="0"/>
          </a:p>
        </p:txBody>
      </p:sp>
      <p:sp>
        <p:nvSpPr>
          <p:cNvPr id="11" name="Объект 5"/>
          <p:cNvSpPr txBox="1">
            <a:spLocks/>
          </p:cNvSpPr>
          <p:nvPr/>
        </p:nvSpPr>
        <p:spPr>
          <a:xfrm>
            <a:off x="7908224" y="18276"/>
            <a:ext cx="3811837" cy="3521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dirty="0" smtClean="0"/>
              <a:t>Величко Елена Викторовна</a:t>
            </a:r>
            <a:endParaRPr lang="ru-RU" dirty="0"/>
          </a:p>
        </p:txBody>
      </p:sp>
      <p:pic>
        <p:nvPicPr>
          <p:cNvPr id="5" name="Рисунок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24109" y="883299"/>
            <a:ext cx="3196242" cy="2511333"/>
          </a:xfrm>
          <a:prstGeom prst="rect">
            <a:avLst/>
          </a:prstGeom>
        </p:spPr>
      </p:pic>
      <p:pic>
        <p:nvPicPr>
          <p:cNvPr id="7" name="Рисунок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7950" y="2527370"/>
            <a:ext cx="2898374" cy="3579861"/>
          </a:xfrm>
          <a:prstGeom prst="rect">
            <a:avLst/>
          </a:prstGeom>
        </p:spPr>
      </p:pic>
      <p:pic>
        <p:nvPicPr>
          <p:cNvPr id="8" name="Рисунок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2371" y="2496333"/>
            <a:ext cx="3513372" cy="3513372"/>
          </a:xfrm>
          <a:prstGeom prst="rect">
            <a:avLst/>
          </a:prstGeom>
        </p:spPr>
      </p:pic>
    </p:spTree>
    <p:extLst>
      <p:ext uri="{BB962C8B-B14F-4D97-AF65-F5344CB8AC3E}">
        <p14:creationId xmlns:p14="http://schemas.microsoft.com/office/powerpoint/2010/main" val="2268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8930EBA3-4D2E-42E8-B828-834555328D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c 29">
            <a:extLst>
              <a:ext uri="{FF2B5EF4-FFF2-40B4-BE49-F238E27FC236}">
                <a16:creationId xmlns="" xmlns:a16="http://schemas.microsoft.com/office/drawing/2014/main" id="{E58B2195-5055-402F-A3E7-53FF0E4980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p:cNvSpPr>
            <a:spLocks noGrp="1"/>
          </p:cNvSpPr>
          <p:nvPr>
            <p:ph type="title"/>
          </p:nvPr>
        </p:nvSpPr>
        <p:spPr/>
        <p:txBody>
          <a:bodyPr vert="horz" lIns="91440" tIns="45720" rIns="91440" bIns="45720" rtlCol="0" anchor="b">
            <a:noAutofit/>
          </a:bodyPr>
          <a:lstStyle/>
          <a:p>
            <a:r>
              <a:rPr lang="en-US" sz="2400" kern="1200" dirty="0">
                <a:solidFill>
                  <a:schemeClr val="tx1"/>
                </a:solidFill>
                <a:latin typeface="Times New Roman" panose="02020603050405020304" pitchFamily="18" charset="0"/>
                <a:cs typeface="Times New Roman" panose="02020603050405020304" pitchFamily="18" charset="0"/>
              </a:rPr>
              <a:t/>
            </a:r>
            <a:br>
              <a:rPr lang="en-US" sz="2400" kern="1200" dirty="0">
                <a:solidFill>
                  <a:schemeClr val="tx1"/>
                </a:solidFill>
                <a:latin typeface="Times New Roman" panose="02020603050405020304" pitchFamily="18" charset="0"/>
                <a:cs typeface="Times New Roman" panose="02020603050405020304" pitchFamily="18" charset="0"/>
              </a:rPr>
            </a:br>
            <a:endParaRPr lang="en-US" sz="2400" kern="12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237995" y="2179529"/>
            <a:ext cx="5461347" cy="2154477"/>
          </a:xfrm>
        </p:spPr>
        <p:txBody>
          <a:bodyPr>
            <a:normAutofit fontScale="92500" lnSpcReduction="10000"/>
          </a:bodyPr>
          <a:lstStyle/>
          <a:p>
            <a:pPr marL="0" indent="0" algn="ctr">
              <a:buNone/>
            </a:pPr>
            <a:r>
              <a:rPr lang="ru-RU" sz="4800" dirty="0" smtClean="0">
                <a:solidFill>
                  <a:srgbClr val="002060"/>
                </a:solidFill>
              </a:rPr>
              <a:t>Программа </a:t>
            </a:r>
          </a:p>
          <a:p>
            <a:pPr marL="0" indent="0" algn="ctr">
              <a:buNone/>
            </a:pPr>
            <a:r>
              <a:rPr lang="ru-RU" sz="5400" b="1" dirty="0" smtClean="0">
                <a:solidFill>
                  <a:srgbClr val="002060"/>
                </a:solidFill>
              </a:rPr>
              <a:t>«Школа России»</a:t>
            </a:r>
            <a:endParaRPr lang="en-US" sz="5400" b="1" dirty="0" smtClean="0">
              <a:solidFill>
                <a:srgbClr val="002060"/>
              </a:solidFill>
            </a:endParaRPr>
          </a:p>
          <a:p>
            <a:pPr marL="0" indent="0" algn="ctr">
              <a:buNone/>
            </a:pPr>
            <a:r>
              <a:rPr lang="en-US" sz="5400" b="1" dirty="0" smtClean="0">
                <a:solidFill>
                  <a:srgbClr val="002060"/>
                </a:solidFill>
              </a:rPr>
              <a:t>1</a:t>
            </a:r>
            <a:r>
              <a:rPr lang="ru-RU" sz="5400" b="1" dirty="0" smtClean="0">
                <a:solidFill>
                  <a:srgbClr val="002060"/>
                </a:solidFill>
              </a:rPr>
              <a:t> </a:t>
            </a:r>
            <a:r>
              <a:rPr lang="en-US" sz="5400" b="1" dirty="0" smtClean="0">
                <a:solidFill>
                  <a:srgbClr val="002060"/>
                </a:solidFill>
              </a:rPr>
              <a:t>-</a:t>
            </a:r>
            <a:r>
              <a:rPr lang="ru-RU" sz="5400" b="1" dirty="0" smtClean="0">
                <a:solidFill>
                  <a:srgbClr val="002060"/>
                </a:solidFill>
              </a:rPr>
              <a:t> </a:t>
            </a:r>
            <a:r>
              <a:rPr lang="en-US" sz="5400" b="1" dirty="0" smtClean="0">
                <a:solidFill>
                  <a:srgbClr val="002060"/>
                </a:solidFill>
              </a:rPr>
              <a:t>4 </a:t>
            </a:r>
            <a:r>
              <a:rPr lang="ru-RU" sz="5400" b="1" dirty="0" smtClean="0">
                <a:solidFill>
                  <a:srgbClr val="002060"/>
                </a:solidFill>
              </a:rPr>
              <a:t>классы</a:t>
            </a:r>
            <a:endParaRPr lang="ru-RU" sz="5400" b="1" dirty="0">
              <a:solidFill>
                <a:srgbClr val="002060"/>
              </a:solidFill>
            </a:endParaRPr>
          </a:p>
        </p:txBody>
      </p:sp>
      <p:sp>
        <p:nvSpPr>
          <p:cNvPr id="32" name="Oval 31">
            <a:extLst>
              <a:ext uri="{FF2B5EF4-FFF2-40B4-BE49-F238E27FC236}">
                <a16:creationId xmlns="" xmlns:a16="http://schemas.microsoft.com/office/drawing/2014/main" id="{528AA953-F4F9-4DC5-97C7-491F4AF937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6"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935036" y="1394315"/>
            <a:ext cx="5181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0375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 xmlns:a16="http://schemas.microsoft.com/office/drawing/2014/main" id="{665DBBEF-238B-476B-96AB-8AAC3224ECE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38100">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167054" y="341844"/>
            <a:ext cx="8260850" cy="6516156"/>
          </a:xfrm>
        </p:spPr>
        <p:txBody>
          <a:bodyPr vert="horz" lIns="91440" tIns="45720" rIns="91440" bIns="45720" rtlCol="0" anchor="b">
            <a:normAutofit/>
          </a:bodyPr>
          <a:lstStyle/>
          <a:p>
            <a:r>
              <a:rPr lang="ru-RU" sz="3100" b="1" i="1" dirty="0"/>
              <a:t>Особенности организации учебного процесса</a:t>
            </a:r>
            <a:r>
              <a:rPr lang="ru-RU" sz="3100" i="1" dirty="0"/>
              <a:t>:</a:t>
            </a:r>
            <a:br>
              <a:rPr lang="ru-RU" sz="3100" i="1" dirty="0"/>
            </a:br>
            <a:r>
              <a:rPr lang="ru-RU" sz="3100" i="1" dirty="0"/>
              <a:t/>
            </a:r>
            <a:br>
              <a:rPr lang="ru-RU" sz="3100" i="1" dirty="0"/>
            </a:br>
            <a:r>
              <a:rPr lang="ru-RU" sz="3100" i="1" dirty="0"/>
              <a:t>- </a:t>
            </a:r>
            <a:r>
              <a:rPr lang="ru-RU" sz="3100" dirty="0"/>
              <a:t>пятидневная учебная неделя;</a:t>
            </a:r>
            <a:br>
              <a:rPr lang="ru-RU" sz="3100" dirty="0"/>
            </a:br>
            <a:r>
              <a:rPr lang="ru-RU" sz="3100" dirty="0"/>
              <a:t>- первая смена;</a:t>
            </a:r>
            <a:br>
              <a:rPr lang="ru-RU" sz="3100" dirty="0"/>
            </a:br>
            <a:r>
              <a:rPr lang="ru-RU" sz="3100" dirty="0"/>
              <a:t>- минимальное по объему домашнее задание;</a:t>
            </a:r>
            <a:br>
              <a:rPr lang="ru-RU" sz="3100" dirty="0"/>
            </a:br>
            <a:r>
              <a:rPr lang="ru-RU" sz="3100" dirty="0"/>
              <a:t>- </a:t>
            </a:r>
            <a:r>
              <a:rPr lang="ru-RU" sz="3100" dirty="0" err="1"/>
              <a:t>безотметочное</a:t>
            </a:r>
            <a:r>
              <a:rPr lang="ru-RU" sz="3100" dirty="0"/>
              <a:t> обучение в первом классе;</a:t>
            </a:r>
            <a:br>
              <a:rPr lang="ru-RU" sz="3100" dirty="0"/>
            </a:br>
            <a:r>
              <a:rPr lang="ru-RU" sz="3100" dirty="0"/>
              <a:t>- адаптационный период – 1 четверть (в эти дни у детей по три урока по 35 минут + динамическая пауза 40 минут);</a:t>
            </a:r>
            <a:br>
              <a:rPr lang="ru-RU" sz="3100" dirty="0"/>
            </a:br>
            <a:r>
              <a:rPr lang="ru-RU" sz="3100" dirty="0"/>
              <a:t>- дополнительная неделя каникул в 3 четверти;</a:t>
            </a:r>
            <a:br>
              <a:rPr lang="ru-RU" sz="3100" dirty="0"/>
            </a:br>
            <a:r>
              <a:rPr lang="ru-RU" sz="3100" dirty="0"/>
              <a:t>- организация бесплатного завтрака для всех детей начальной школы;</a:t>
            </a:r>
            <a:r>
              <a:rPr lang="ru-RU" sz="4000" dirty="0"/>
              <a:t/>
            </a:r>
            <a:br>
              <a:rPr lang="ru-RU" sz="4000" dirty="0"/>
            </a:br>
            <a:r>
              <a:rPr lang="en-US" sz="4100" kern="1200" dirty="0">
                <a:solidFill>
                  <a:schemeClr val="tx1"/>
                </a:solidFill>
                <a:latin typeface="Times New Roman" panose="02020603050405020304" pitchFamily="18" charset="0"/>
                <a:cs typeface="Times New Roman" panose="02020603050405020304" pitchFamily="18" charset="0"/>
              </a:rPr>
              <a:t/>
            </a:r>
            <a:br>
              <a:rPr lang="en-US" sz="4100" kern="1200" dirty="0">
                <a:solidFill>
                  <a:schemeClr val="tx1"/>
                </a:solidFill>
                <a:latin typeface="Times New Roman" panose="02020603050405020304" pitchFamily="18" charset="0"/>
                <a:cs typeface="Times New Roman" panose="02020603050405020304" pitchFamily="18" charset="0"/>
              </a:rPr>
            </a:br>
            <a:endParaRPr lang="en-US" sz="4100" kern="1200" dirty="0">
              <a:solidFill>
                <a:schemeClr val="tx1"/>
              </a:solidFill>
              <a:latin typeface="+mj-lt"/>
              <a:ea typeface="+mj-ea"/>
              <a:cs typeface="+mj-cs"/>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04" t="3296" r="3359" b="5714"/>
          <a:stretch/>
        </p:blipFill>
        <p:spPr bwMode="auto">
          <a:xfrm>
            <a:off x="8427904" y="341844"/>
            <a:ext cx="3460187" cy="2526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6158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1962" y="121186"/>
            <a:ext cx="6382605" cy="6481745"/>
          </a:xfrm>
          <a:ln w="38100">
            <a:solidFill>
              <a:schemeClr val="accent1"/>
            </a:solidFill>
            <a:prstDash val="lgDashDotDot"/>
          </a:ln>
        </p:spPr>
        <p:txBody>
          <a:bodyPr>
            <a:noAutofit/>
          </a:bodyPr>
          <a:lstStyle/>
          <a:p>
            <a:r>
              <a:rPr lang="en-US" sz="2400" b="1" i="1" dirty="0" smtClean="0">
                <a:latin typeface="Times New Roman" panose="02020603050405020304" pitchFamily="18" charset="0"/>
                <a:cs typeface="Times New Roman" panose="02020603050405020304" pitchFamily="18" charset="0"/>
              </a:rPr>
              <a:t/>
            </a:r>
            <a:br>
              <a:rPr lang="en-US" sz="2400" b="1" i="1" dirty="0" smtClean="0">
                <a:latin typeface="Times New Roman" panose="02020603050405020304" pitchFamily="18" charset="0"/>
                <a:cs typeface="Times New Roman" panose="02020603050405020304" pitchFamily="18" charset="0"/>
              </a:rPr>
            </a:br>
            <a:r>
              <a:rPr lang="en-US" sz="2400" b="1" i="1" dirty="0">
                <a:latin typeface="Times New Roman" panose="02020603050405020304" pitchFamily="18" charset="0"/>
                <a:cs typeface="Times New Roman" panose="02020603050405020304" pitchFamily="18" charset="0"/>
              </a:rPr>
              <a:t/>
            </a:r>
            <a:br>
              <a:rPr lang="en-US" sz="2400" b="1" i="1" dirty="0">
                <a:latin typeface="Times New Roman" panose="02020603050405020304" pitchFamily="18" charset="0"/>
                <a:cs typeface="Times New Roman" panose="02020603050405020304" pitchFamily="18" charset="0"/>
              </a:rPr>
            </a:br>
            <a:r>
              <a:rPr lang="ru-RU" sz="2400" b="1" i="1" dirty="0" smtClean="0">
                <a:latin typeface="Times New Roman" panose="02020603050405020304" pitchFamily="18" charset="0"/>
                <a:cs typeface="Times New Roman" panose="02020603050405020304" pitchFamily="18" charset="0"/>
              </a:rPr>
              <a:t>В </a:t>
            </a:r>
            <a:r>
              <a:rPr lang="ru-RU" sz="2400" b="1" i="1" dirty="0">
                <a:latin typeface="Times New Roman" panose="02020603050405020304" pitchFamily="18" charset="0"/>
                <a:cs typeface="Times New Roman" panose="02020603050405020304" pitchFamily="18" charset="0"/>
              </a:rPr>
              <a:t>школе есть свои требования и правила, которые обязан соблюдать каждый ученик и родитель</a:t>
            </a:r>
            <a:r>
              <a:rPr lang="ru-RU" sz="2400" b="1" i="1" dirty="0" smtClean="0">
                <a:latin typeface="Times New Roman" panose="02020603050405020304" pitchFamily="18" charset="0"/>
                <a:cs typeface="Times New Roman" panose="02020603050405020304" pitchFamily="18" charset="0"/>
              </a:rPr>
              <a:t>:</a:t>
            </a:r>
            <a:br>
              <a:rPr lang="ru-RU" sz="2400" b="1" i="1"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 Начало занятий в </a:t>
            </a:r>
            <a:r>
              <a:rPr lang="ru-RU" sz="2400" dirty="0" smtClean="0">
                <a:latin typeface="Times New Roman" panose="02020603050405020304" pitchFamily="18" charset="0"/>
                <a:cs typeface="Times New Roman" panose="02020603050405020304" pitchFamily="18" charset="0"/>
              </a:rPr>
              <a:t>8.00</a:t>
            </a:r>
            <a:r>
              <a:rPr lang="ru-RU" sz="2400" dirty="0">
                <a:latin typeface="Times New Roman" panose="02020603050405020304" pitchFamily="18" charset="0"/>
                <a:cs typeface="Times New Roman" panose="02020603050405020304" pitchFamily="18" charset="0"/>
              </a:rPr>
              <a:t>. В школу дети приходят </a:t>
            </a:r>
            <a:r>
              <a:rPr lang="ru-RU" sz="2400" dirty="0" smtClean="0">
                <a:latin typeface="Times New Roman" panose="02020603050405020304" pitchFamily="18" charset="0"/>
                <a:cs typeface="Times New Roman" panose="02020603050405020304" pitchFamily="18" charset="0"/>
              </a:rPr>
              <a:t>за 15 минут до начала уроков– </a:t>
            </a:r>
            <a:r>
              <a:rPr lang="ru-RU" sz="2400" dirty="0">
                <a:latin typeface="Times New Roman" panose="02020603050405020304" pitchFamily="18" charset="0"/>
                <a:cs typeface="Times New Roman" panose="02020603050405020304" pitchFamily="18" charset="0"/>
              </a:rPr>
              <a:t>раньше приходить не следует.</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 </a:t>
            </a:r>
            <a:r>
              <a:rPr lang="ru-RU" sz="2400" dirty="0" err="1">
                <a:latin typeface="Times New Roman" panose="02020603050405020304" pitchFamily="18" charset="0"/>
                <a:cs typeface="Times New Roman" panose="02020603050405020304" pitchFamily="18" charset="0"/>
              </a:rPr>
              <a:t>Опаздывание</a:t>
            </a:r>
            <a:r>
              <a:rPr lang="ru-RU" sz="2400" dirty="0">
                <a:latin typeface="Times New Roman" panose="02020603050405020304" pitchFamily="18" charset="0"/>
                <a:cs typeface="Times New Roman" panose="02020603050405020304" pitchFamily="18" charset="0"/>
              </a:rPr>
              <a:t> на уроки не допустимо</a:t>
            </a:r>
            <a:r>
              <a:rPr lang="ru-RU" sz="2400" dirty="0" smtClean="0">
                <a:latin typeface="Times New Roman" panose="02020603050405020304" pitchFamily="18" charset="0"/>
                <a:cs typeface="Times New Roman" panose="02020603050405020304" pitchFamily="18" charset="0"/>
              </a:rPr>
              <a:t>. Пропуск занятий возможен только по уважительной причине.</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 Родители провожают детей, заводя в школу</a:t>
            </a:r>
            <a:r>
              <a:rPr lang="ru-RU" sz="2400" dirty="0" smtClean="0">
                <a:latin typeface="Times New Roman" panose="02020603050405020304" pitchFamily="18" charset="0"/>
                <a:cs typeface="Times New Roman" panose="02020603050405020304" pitchFamily="18" charset="0"/>
              </a:rPr>
              <a:t>. Встречают после уроков на улице.</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Вход в школу родителям разрешен после 14:00 по предварительной договоренности с учителем.</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4.Учебники выдаются бесплатно.</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5. Родители обязаны обеспечить ребенка необходимыми школьными принадлежностями и школьной формой.</a:t>
            </a:r>
            <a:r>
              <a:rPr lang="ru-RU" sz="2400" dirty="0"/>
              <a:t/>
            </a:r>
            <a:br>
              <a:rPr lang="ru-RU" sz="2400" dirty="0"/>
            </a:br>
            <a:r>
              <a:rPr lang="ru-RU" sz="2000" dirty="0" smtClean="0"/>
              <a:t/>
            </a:r>
            <a:br>
              <a:rPr lang="ru-RU" sz="2000" dirty="0" smtClean="0"/>
            </a:br>
            <a:r>
              <a:rPr lang="ru-RU" sz="2000" dirty="0"/>
              <a:t/>
            </a:r>
            <a:br>
              <a:rPr lang="ru-RU" sz="2000" dirty="0"/>
            </a:br>
            <a:endParaRPr lang="ru-RU" sz="2000" dirty="0"/>
          </a:p>
        </p:txBody>
      </p:sp>
      <p:pic>
        <p:nvPicPr>
          <p:cNvPr id="7170" name="Picture 2"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8571" y="621776"/>
            <a:ext cx="4478931" cy="5148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30450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2908</TotalTime>
  <Words>154</Words>
  <Application>Microsoft Office PowerPoint</Application>
  <PresentationFormat>Широкоэкранный</PresentationFormat>
  <Paragraphs>33</Paragraphs>
  <Slides>17</Slides>
  <Notes>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Calibri Light</vt:lpstr>
      <vt:lpstr>Times New Roman</vt:lpstr>
      <vt:lpstr>Тема Office</vt:lpstr>
      <vt:lpstr>Порядок подачи документов для поступления в школу </vt:lpstr>
      <vt:lpstr> </vt:lpstr>
      <vt:lpstr>В 1-й класс ОУ принимаются граждане по достижении возраста   6 лет и 6 месяцев   при отсутствии противопоказаний по состоянию здоровья, но не позже достижения ими возраста 8 лет.   Прием на обучение в более раннем или более позднем возрасте осуществляется по согласованию с Территориальным управлением ТЗР, по письменному заявлению родителей (законных представителей).     </vt:lpstr>
      <vt:lpstr>Прием на обучение граждан, проживающих на территории, за которой закреплено ОУ, осуществляется с  1 апреля 2025 года  с 9:05    </vt:lpstr>
      <vt:lpstr>Во внеочередном порядке в МОУ СШ № 51 предоставляются места:  -детям военнослужащих и детям граждан, пребывавших в добровольческих формированиях;  -детям погибших (умерших) при выполнении задач в специальной военной операции;  -детям сотрудников полиции и органов внутренних дел;  -детям сотрудников, проходящих службу в учреждениях и органах уголовно-исполнительной системы, федеральной противопожарной службе, органах по контролю за оборотом наркотических средств и психотропных веществ и таможенных органах Российской Федерации;  - дети медицинских работников, оказывающих первичную медико-санитарную помощь; -проживающие в одной семье и имеющие общее место жительство дети, братья и (или) сестры которых обучаются в МОУ СШ № 51</vt:lpstr>
      <vt:lpstr>Презентация PowerPoint</vt:lpstr>
      <vt:lpstr>Презентация PowerPoint</vt:lpstr>
      <vt:lpstr>Презентация PowerPoint</vt:lpstr>
      <vt:lpstr>Презентация PowerPoint</vt:lpstr>
      <vt:lpstr>График работы приемной: понедельник-пятница  9:00 - 16:00 перерыв 12:30-13:30</vt:lpstr>
      <vt:lpstr>Презентация PowerPoint</vt:lpstr>
      <vt:lpstr>Основания для отказа в приеме заявления в ОУ на предоставление услуги, в приеме документов для зачисления являются:  - обращение лица, не относящегося к категории заявителей;  - непредставление заявителем документа, удостоверяющего личность, или представление    документа, удостоверяющего личность, с истекшим сроком действия или недействительного документа; - непредставление в ОУ документов, необходимых для получения услуги;  - отсутствие свободных мест в ОУ;  - возрастные ограничения   </vt:lpstr>
      <vt:lpstr>Форму заявления о приеме в ОУ можно найти на сайте школы  </vt:lpstr>
      <vt:lpstr> </vt:lpstr>
      <vt:lpstr> </vt:lpstr>
      <vt:lpstr>Особенности организации учебного процесса:  - пятидневная учебная неделя; - первая смена; - минимальное по объему домашнее задание; - безотметочное обучение в первом классе; - адаптационный период – 1 четверть (в эти дни у детей по три урока по 35 минут + динамическая пауза 40 минут); - дополнительная неделя каникул в 3 четверти; - организация бесплатного завтрака для всех детей начальной школы;  </vt:lpstr>
      <vt:lpstr>  В школе есть свои требования и правила, которые обязан соблюдать каждый ученик и родитель:  1. Начало занятий в 8.00. В школу дети приходят за 15 минут до начала уроков– раньше приходить не следует. 2. Опаздывание на уроки не допустимо. Пропуск занятий возможен только по уважительной причине. 3. Родители провожают детей, заводя в школу. Встречают после уроков на улице. Вход в школу родителям разрешен после 14:00 по предварительной договоренности с учителем. 4.Учебники выдаются бесплатно. 5. Родители обязаны обеспечить ребенка необходимыми школьными принадлежностями и школьной формой.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Порядок подачи документов для поступления в школу</dc:title>
  <dc:creator>алексей петров</dc:creator>
  <cp:lastModifiedBy>Леонтьева Наталья Константиновна</cp:lastModifiedBy>
  <cp:revision>31</cp:revision>
  <cp:lastPrinted>2025-03-21T11:29:44Z</cp:lastPrinted>
  <dcterms:created xsi:type="dcterms:W3CDTF">2022-12-02T17:55:31Z</dcterms:created>
  <dcterms:modified xsi:type="dcterms:W3CDTF">2025-03-21T11:58:29Z</dcterms:modified>
</cp:coreProperties>
</file>